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388" r:id="rId3"/>
    <p:sldId id="260" r:id="rId4"/>
    <p:sldId id="394" r:id="rId5"/>
    <p:sldId id="397" r:id="rId6"/>
    <p:sldId id="396" r:id="rId7"/>
    <p:sldId id="360" r:id="rId8"/>
    <p:sldId id="312" r:id="rId9"/>
    <p:sldId id="262" r:id="rId10"/>
    <p:sldId id="390" r:id="rId11"/>
    <p:sldId id="265" r:id="rId12"/>
    <p:sldId id="398" r:id="rId13"/>
    <p:sldId id="399" r:id="rId14"/>
    <p:sldId id="400" r:id="rId15"/>
    <p:sldId id="401" r:id="rId16"/>
    <p:sldId id="402" r:id="rId17"/>
    <p:sldId id="403" r:id="rId18"/>
    <p:sldId id="308" r:id="rId19"/>
    <p:sldId id="320" r:id="rId20"/>
    <p:sldId id="319" r:id="rId21"/>
    <p:sldId id="321" r:id="rId22"/>
    <p:sldId id="376" r:id="rId23"/>
    <p:sldId id="378" r:id="rId24"/>
    <p:sldId id="322" r:id="rId25"/>
    <p:sldId id="412" r:id="rId26"/>
    <p:sldId id="367" r:id="rId27"/>
    <p:sldId id="389" r:id="rId28"/>
    <p:sldId id="414" r:id="rId29"/>
    <p:sldId id="415" r:id="rId30"/>
    <p:sldId id="384" r:id="rId3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haela Zamolo" initials="MZ" lastIdx="2" clrIdx="0">
    <p:extLst>
      <p:ext uri="{19B8F6BF-5375-455C-9EA6-DF929625EA0E}">
        <p15:presenceInfo xmlns:p15="http://schemas.microsoft.com/office/powerpoint/2012/main" userId="a422fd901799ce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4T08:59:42.04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4T09:01:42.824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6253F-45DA-4A9A-85C9-F7BC84176AA7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C2869-63F0-4D58-96AC-9BC4B9BE1F21}">
      <dgm:prSet phldrT="[Text]" custT="1"/>
      <dgm:spPr>
        <a:solidFill>
          <a:srgbClr val="EAEAEA"/>
        </a:solidFill>
      </dgm:spPr>
      <dgm:t>
        <a:bodyPr/>
        <a:lstStyle/>
        <a:p>
          <a:r>
            <a:rPr lang="hr-HR" sz="1200" b="1" dirty="0"/>
            <a:t>ZAHTJEVI ZAKONA I PROPISA</a:t>
          </a:r>
        </a:p>
        <a:p>
          <a:r>
            <a:rPr lang="hr-HR" sz="1200" b="1" dirty="0"/>
            <a:t>ZAHTJEVI SIGURNOSTI I ODRŽIVOSTI</a:t>
          </a:r>
        </a:p>
        <a:p>
          <a:r>
            <a:rPr lang="hr-HR" sz="1200" b="1" dirty="0"/>
            <a:t>KONZERVATORSKI ZAHTJEVI</a:t>
          </a:r>
          <a:endParaRPr lang="en-US" sz="1200" b="1" dirty="0"/>
        </a:p>
      </dgm:t>
    </dgm:pt>
    <dgm:pt modelId="{D131C4A7-79BC-4DC4-8C4F-63EC15495EA1}" type="parTrans" cxnId="{83B48822-A31F-4ABD-8A89-F39796B85F5C}">
      <dgm:prSet/>
      <dgm:spPr/>
      <dgm:t>
        <a:bodyPr/>
        <a:lstStyle/>
        <a:p>
          <a:endParaRPr lang="en-US"/>
        </a:p>
      </dgm:t>
    </dgm:pt>
    <dgm:pt modelId="{E5F9F391-925F-4100-AFCB-10EA6C53E151}" type="sibTrans" cxnId="{83B48822-A31F-4ABD-8A89-F39796B85F5C}">
      <dgm:prSet/>
      <dgm:spPr/>
      <dgm:t>
        <a:bodyPr/>
        <a:lstStyle/>
        <a:p>
          <a:endParaRPr lang="en-US"/>
        </a:p>
      </dgm:t>
    </dgm:pt>
    <dgm:pt modelId="{E1C5A783-453D-4B62-BA37-E08510F436DB}">
      <dgm:prSet phldrT="[Text]" custT="1"/>
      <dgm:spPr>
        <a:solidFill>
          <a:srgbClr val="EAEAEA"/>
        </a:solidFill>
      </dgm:spPr>
      <dgm:t>
        <a:bodyPr/>
        <a:lstStyle/>
        <a:p>
          <a:pPr algn="r"/>
          <a:r>
            <a:rPr lang="hr-HR" sz="1200" b="1" dirty="0"/>
            <a:t>POSTOJEĆE STANJE RIZIKA</a:t>
          </a:r>
          <a:r>
            <a:rPr lang="hr-HR" sz="1200" dirty="0"/>
            <a:t> </a:t>
          </a:r>
        </a:p>
        <a:p>
          <a:pPr algn="l"/>
          <a:r>
            <a:rPr lang="hr-HR" sz="1200" b="1" dirty="0"/>
            <a:t>OŠTEĆENE ZGRADE</a:t>
          </a:r>
        </a:p>
        <a:p>
          <a:pPr algn="l"/>
          <a:r>
            <a:rPr lang="hr-HR" sz="1200" b="1" dirty="0"/>
            <a:t>TIPOVI OŠTEĆENJA</a:t>
          </a:r>
        </a:p>
        <a:p>
          <a:pPr algn="l"/>
          <a:r>
            <a:rPr lang="hr-HR" sz="1200" b="1" dirty="0"/>
            <a:t>VREMENSKO PROPADANJE</a:t>
          </a:r>
          <a:endParaRPr lang="en-US" sz="1200" b="1" dirty="0"/>
        </a:p>
      </dgm:t>
    </dgm:pt>
    <dgm:pt modelId="{66AE3B15-C875-4089-A2CA-2E348D1661B7}" type="parTrans" cxnId="{9448C266-EBA2-492E-8C70-2C04F72F1B74}">
      <dgm:prSet/>
      <dgm:spPr/>
      <dgm:t>
        <a:bodyPr/>
        <a:lstStyle/>
        <a:p>
          <a:endParaRPr lang="en-US"/>
        </a:p>
      </dgm:t>
    </dgm:pt>
    <dgm:pt modelId="{4319FEC9-EB23-4D03-8094-71B1FC82F276}" type="sibTrans" cxnId="{9448C266-EBA2-492E-8C70-2C04F72F1B74}">
      <dgm:prSet/>
      <dgm:spPr/>
      <dgm:t>
        <a:bodyPr/>
        <a:lstStyle/>
        <a:p>
          <a:endParaRPr lang="en-US"/>
        </a:p>
      </dgm:t>
    </dgm:pt>
    <dgm:pt modelId="{AD44BA48-3AAF-4D45-9D09-2B1DDC0F64FF}">
      <dgm:prSet phldrT="[Text]" custT="1"/>
      <dgm:spPr>
        <a:solidFill>
          <a:srgbClr val="EAEAEA"/>
        </a:solidFill>
      </dgm:spPr>
      <dgm:t>
        <a:bodyPr/>
        <a:lstStyle/>
        <a:p>
          <a:pPr algn="l"/>
          <a:r>
            <a:rPr lang="hr-HR" sz="1200" b="1" dirty="0"/>
            <a:t>IZVORNO STANJE RIZIKA</a:t>
          </a:r>
        </a:p>
        <a:p>
          <a:pPr algn="r"/>
          <a:r>
            <a:rPr lang="hr-HR" sz="1200" b="1" dirty="0"/>
            <a:t>POTRESNI HAZARD</a:t>
          </a:r>
        </a:p>
        <a:p>
          <a:pPr algn="r"/>
          <a:r>
            <a:rPr lang="hr-HR" sz="1200" b="1" dirty="0"/>
            <a:t>LOKALNO PODZEMLJE</a:t>
          </a:r>
        </a:p>
        <a:p>
          <a:pPr algn="r"/>
          <a:r>
            <a:rPr lang="hr-HR" sz="1200" b="1" dirty="0"/>
            <a:t>OŠTETLJVOST</a:t>
          </a:r>
        </a:p>
        <a:p>
          <a:pPr algn="r"/>
          <a:r>
            <a:rPr lang="hr-HR" sz="1200" b="1" dirty="0"/>
            <a:t>KONCENTRACIJA  </a:t>
          </a:r>
          <a:endParaRPr lang="en-US" sz="1200" b="1" dirty="0"/>
        </a:p>
      </dgm:t>
    </dgm:pt>
    <dgm:pt modelId="{8AF866BB-D8E7-4C86-9EE4-52BC078BC2AC}" type="parTrans" cxnId="{FD55B2A5-11D1-477B-8CBA-220B2F85BD6E}">
      <dgm:prSet/>
      <dgm:spPr/>
      <dgm:t>
        <a:bodyPr/>
        <a:lstStyle/>
        <a:p>
          <a:endParaRPr lang="en-US"/>
        </a:p>
      </dgm:t>
    </dgm:pt>
    <dgm:pt modelId="{DFD39D59-BE6F-4A62-8353-5E50F1202833}" type="sibTrans" cxnId="{FD55B2A5-11D1-477B-8CBA-220B2F85BD6E}">
      <dgm:prSet/>
      <dgm:spPr/>
      <dgm:t>
        <a:bodyPr/>
        <a:lstStyle/>
        <a:p>
          <a:endParaRPr lang="en-US"/>
        </a:p>
      </dgm:t>
    </dgm:pt>
    <dgm:pt modelId="{9CE98ECF-CC3B-45D0-803C-2013C09207BD}">
      <dgm:prSet phldrT="[Text]" custT="1"/>
      <dgm:spPr>
        <a:solidFill>
          <a:srgbClr val="EAEAEA"/>
        </a:solidFill>
      </dgm:spPr>
      <dgm:t>
        <a:bodyPr/>
        <a:lstStyle/>
        <a:p>
          <a:pPr algn="r"/>
          <a:r>
            <a:rPr lang="hr-HR" sz="1200" b="1" dirty="0"/>
            <a:t>TRADICIJSKE GRAĐEVINE</a:t>
          </a:r>
        </a:p>
        <a:p>
          <a:pPr algn="r"/>
          <a:r>
            <a:rPr lang="hr-HR" sz="1200" b="1" dirty="0"/>
            <a:t>STRUKTURA </a:t>
          </a:r>
        </a:p>
        <a:p>
          <a:pPr algn="r"/>
          <a:r>
            <a:rPr lang="hr-HR" sz="1200" b="1" dirty="0"/>
            <a:t> MATERIJALI i TEHNOLOGIJA</a:t>
          </a:r>
        </a:p>
        <a:p>
          <a:pPr algn="r"/>
          <a:r>
            <a:rPr lang="hr-HR" sz="1200" b="1" dirty="0"/>
            <a:t> PROJEKTIRANJE, PRORAČUNI </a:t>
          </a:r>
          <a:endParaRPr lang="en-US" sz="1200" b="1" dirty="0"/>
        </a:p>
      </dgm:t>
    </dgm:pt>
    <dgm:pt modelId="{C21BCB7C-59C4-410B-99CF-DC7FFCB5DD51}" type="parTrans" cxnId="{75AD9BDE-3712-434A-B4E9-634485FC469B}">
      <dgm:prSet/>
      <dgm:spPr/>
      <dgm:t>
        <a:bodyPr/>
        <a:lstStyle/>
        <a:p>
          <a:endParaRPr lang="en-US"/>
        </a:p>
      </dgm:t>
    </dgm:pt>
    <dgm:pt modelId="{748365B6-B8DB-4AA7-9681-FF26911B139E}" type="sibTrans" cxnId="{75AD9BDE-3712-434A-B4E9-634485FC469B}">
      <dgm:prSet/>
      <dgm:spPr/>
      <dgm:t>
        <a:bodyPr/>
        <a:lstStyle/>
        <a:p>
          <a:endParaRPr lang="en-US"/>
        </a:p>
      </dgm:t>
    </dgm:pt>
    <dgm:pt modelId="{07C6CABF-128D-4046-B853-58F9B65F5C2E}">
      <dgm:prSet phldrT="[Text]" custT="1"/>
      <dgm:spPr>
        <a:solidFill>
          <a:srgbClr val="EAEAEA"/>
        </a:solidFill>
        <a:ln>
          <a:solidFill>
            <a:srgbClr val="EAEAEA"/>
          </a:solidFill>
        </a:ln>
      </dgm:spPr>
      <dgm:t>
        <a:bodyPr/>
        <a:lstStyle/>
        <a:p>
          <a:pPr marL="0"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UKLJUČENOST TIJEKA</a:t>
          </a:r>
          <a:endParaRPr lang="en-US" sz="1200" b="1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5517008B-70B8-4269-B88B-95375569D4B2}" type="parTrans" cxnId="{F42F97F8-9EAF-48C0-A29D-9034A1768F64}">
      <dgm:prSet/>
      <dgm:spPr/>
      <dgm:t>
        <a:bodyPr/>
        <a:lstStyle/>
        <a:p>
          <a:endParaRPr lang="en-US"/>
        </a:p>
      </dgm:t>
    </dgm:pt>
    <dgm:pt modelId="{BD2F0A5F-54FC-4E57-B586-199BA70921F5}" type="sibTrans" cxnId="{F42F97F8-9EAF-48C0-A29D-9034A1768F64}">
      <dgm:prSet/>
      <dgm:spPr/>
      <dgm:t>
        <a:bodyPr/>
        <a:lstStyle/>
        <a:p>
          <a:endParaRPr lang="en-US"/>
        </a:p>
      </dgm:t>
    </dgm:pt>
    <dgm:pt modelId="{F12B6312-38E1-416B-8CA6-93D290AC3391}">
      <dgm:prSet phldrT="[Text]" custT="1"/>
      <dgm:spPr>
        <a:solidFill>
          <a:srgbClr val="FFFFCC"/>
        </a:solidFill>
      </dgm:spPr>
      <dgm:t>
        <a:bodyPr/>
        <a:lstStyle/>
        <a:p>
          <a:endParaRPr lang="hr-HR"/>
        </a:p>
      </dgm:t>
    </dgm:pt>
    <dgm:pt modelId="{4C5C36FE-91E5-4BC2-B62C-432F64FBECAF}" type="parTrans" cxnId="{F817E2A1-4A99-4393-BB25-222AB7CAF302}">
      <dgm:prSet/>
      <dgm:spPr/>
      <dgm:t>
        <a:bodyPr/>
        <a:lstStyle/>
        <a:p>
          <a:endParaRPr lang="en-US"/>
        </a:p>
      </dgm:t>
    </dgm:pt>
    <dgm:pt modelId="{526C00F0-06AE-4862-B160-EF8999F15775}" type="sibTrans" cxnId="{F817E2A1-4A99-4393-BB25-222AB7CAF302}">
      <dgm:prSet/>
      <dgm:spPr/>
      <dgm:t>
        <a:bodyPr/>
        <a:lstStyle/>
        <a:p>
          <a:endParaRPr lang="en-US"/>
        </a:p>
      </dgm:t>
    </dgm:pt>
    <dgm:pt modelId="{7F98F590-6FF7-4DB9-84BE-ED74E09A8E4D}">
      <dgm:prSet phldrT="[Text]"/>
      <dgm:spPr>
        <a:solidFill>
          <a:srgbClr val="FFFFCC"/>
        </a:solidFill>
      </dgm:spPr>
      <dgm:t>
        <a:bodyPr/>
        <a:lstStyle/>
        <a:p>
          <a:endParaRPr lang="en-US" dirty="0"/>
        </a:p>
      </dgm:t>
    </dgm:pt>
    <dgm:pt modelId="{6D05E8FF-0ADF-4274-A8A0-D77B61DE06AB}" type="parTrans" cxnId="{08845F68-F30D-4156-8EE8-947D3A31B27E}">
      <dgm:prSet/>
      <dgm:spPr/>
      <dgm:t>
        <a:bodyPr/>
        <a:lstStyle/>
        <a:p>
          <a:endParaRPr lang="en-US"/>
        </a:p>
      </dgm:t>
    </dgm:pt>
    <dgm:pt modelId="{F59A42C6-1DFE-445C-8BE9-E7940E9498B1}" type="sibTrans" cxnId="{08845F68-F30D-4156-8EE8-947D3A31B27E}">
      <dgm:prSet/>
      <dgm:spPr/>
      <dgm:t>
        <a:bodyPr/>
        <a:lstStyle/>
        <a:p>
          <a:endParaRPr lang="en-US"/>
        </a:p>
      </dgm:t>
    </dgm:pt>
    <dgm:pt modelId="{DDFE2D02-AE73-4FCF-9390-4283079D8650}">
      <dgm:prSet phldrT="[Text]" custLinFactNeighborX="2019" custLinFactNeighborY="2312"/>
      <dgm:spPr>
        <a:solidFill>
          <a:srgbClr val="FFFFCC"/>
        </a:solidFill>
      </dgm:spPr>
      <dgm:t>
        <a:bodyPr/>
        <a:lstStyle/>
        <a:p>
          <a:endParaRPr lang="en-US"/>
        </a:p>
      </dgm:t>
    </dgm:pt>
    <dgm:pt modelId="{5B047009-1C77-46B9-9835-0A190BF9EA3F}" type="parTrans" cxnId="{9751A5F5-2EBB-40C3-AB7C-ABA259860617}">
      <dgm:prSet/>
      <dgm:spPr/>
      <dgm:t>
        <a:bodyPr/>
        <a:lstStyle/>
        <a:p>
          <a:endParaRPr lang="en-US"/>
        </a:p>
      </dgm:t>
    </dgm:pt>
    <dgm:pt modelId="{079998CF-5096-4EB3-A4C7-6671CB1C2EE8}" type="sibTrans" cxnId="{9751A5F5-2EBB-40C3-AB7C-ABA259860617}">
      <dgm:prSet/>
      <dgm:spPr/>
      <dgm:t>
        <a:bodyPr/>
        <a:lstStyle/>
        <a:p>
          <a:endParaRPr lang="en-US"/>
        </a:p>
      </dgm:t>
    </dgm:pt>
    <dgm:pt modelId="{D27C8DF6-2FED-499D-A30D-18B818F00685}">
      <dgm:prSet/>
      <dgm:spPr/>
      <dgm:t>
        <a:bodyPr/>
        <a:lstStyle/>
        <a:p>
          <a:endParaRPr lang="hr-HR"/>
        </a:p>
      </dgm:t>
    </dgm:pt>
    <dgm:pt modelId="{2621DBE4-BA45-41B4-AA34-9227DB054C9A}" type="parTrans" cxnId="{FC07EDFD-E905-4825-9FE3-BBF73697E3FD}">
      <dgm:prSet/>
      <dgm:spPr/>
      <dgm:t>
        <a:bodyPr/>
        <a:lstStyle/>
        <a:p>
          <a:endParaRPr lang="en-US"/>
        </a:p>
      </dgm:t>
    </dgm:pt>
    <dgm:pt modelId="{8B0FA866-7A52-4129-BE40-D385B1D326B0}" type="sibTrans" cxnId="{FC07EDFD-E905-4825-9FE3-BBF73697E3FD}">
      <dgm:prSet/>
      <dgm:spPr/>
      <dgm:t>
        <a:bodyPr/>
        <a:lstStyle/>
        <a:p>
          <a:endParaRPr lang="en-US"/>
        </a:p>
      </dgm:t>
    </dgm:pt>
    <dgm:pt modelId="{30592D24-5B2D-414B-9A28-367398C3BBD7}">
      <dgm:prSet/>
      <dgm:spPr/>
      <dgm:t>
        <a:bodyPr/>
        <a:lstStyle/>
        <a:p>
          <a:endParaRPr lang="hr-HR"/>
        </a:p>
      </dgm:t>
    </dgm:pt>
    <dgm:pt modelId="{8E56D678-0524-4B58-A091-71213A0F0E8F}" type="parTrans" cxnId="{AF5B489A-68C8-45E0-8784-CE5EC8BA8179}">
      <dgm:prSet/>
      <dgm:spPr/>
      <dgm:t>
        <a:bodyPr/>
        <a:lstStyle/>
        <a:p>
          <a:endParaRPr lang="en-US"/>
        </a:p>
      </dgm:t>
    </dgm:pt>
    <dgm:pt modelId="{384C2E3E-397A-4A82-BE9B-5B20FAD15B27}" type="sibTrans" cxnId="{AF5B489A-68C8-45E0-8784-CE5EC8BA8179}">
      <dgm:prSet/>
      <dgm:spPr/>
      <dgm:t>
        <a:bodyPr/>
        <a:lstStyle/>
        <a:p>
          <a:endParaRPr lang="en-US"/>
        </a:p>
      </dgm:t>
    </dgm:pt>
    <dgm:pt modelId="{65F8CA8C-4CC7-4FEC-9486-A8B04A627C1D}">
      <dgm:prSet phldrT="[Text]" custT="1"/>
      <dgm:spPr>
        <a:solidFill>
          <a:srgbClr val="EAEAEA"/>
        </a:solidFill>
      </dgm:spPr>
      <dgm:t>
        <a:bodyPr/>
        <a:lstStyle/>
        <a:p>
          <a:r>
            <a:rPr lang="hr-HR" sz="1200" b="1" dirty="0"/>
            <a:t>MODERNA ZNANJA</a:t>
          </a:r>
        </a:p>
        <a:p>
          <a:r>
            <a:rPr lang="hr-HR" sz="1200" b="1" dirty="0"/>
            <a:t>TEHNOLOGIJ I MATERIJALA</a:t>
          </a:r>
          <a:endParaRPr lang="en-US" b="1" dirty="0"/>
        </a:p>
      </dgm:t>
    </dgm:pt>
    <dgm:pt modelId="{435A32B2-D321-4478-BF66-491D9A204BCD}" type="parTrans" cxnId="{22D8FDAB-8CE3-49E0-8160-4704D51E430A}">
      <dgm:prSet/>
      <dgm:spPr/>
      <dgm:t>
        <a:bodyPr/>
        <a:lstStyle/>
        <a:p>
          <a:endParaRPr lang="en-US"/>
        </a:p>
      </dgm:t>
    </dgm:pt>
    <dgm:pt modelId="{AD85D785-B81C-4C72-BDE1-812DCFABAF09}" type="sibTrans" cxnId="{22D8FDAB-8CE3-49E0-8160-4704D51E430A}">
      <dgm:prSet/>
      <dgm:spPr/>
      <dgm:t>
        <a:bodyPr/>
        <a:lstStyle/>
        <a:p>
          <a:endParaRPr lang="en-US"/>
        </a:p>
      </dgm:t>
    </dgm:pt>
    <dgm:pt modelId="{47168471-93B1-46A5-9D92-818433C305C8}">
      <dgm:prSet phldrT="[Text]" custT="1"/>
      <dgm:spPr>
        <a:solidFill>
          <a:srgbClr val="EAEAEA"/>
        </a:solidFill>
      </dgm:spPr>
      <dgm:t>
        <a:bodyPr/>
        <a:lstStyle/>
        <a:p>
          <a:pPr algn="l"/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VRIJEME</a:t>
          </a:r>
        </a:p>
        <a:p>
          <a:pPr algn="l"/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TEHNIČKE MOGUĆNOSTI</a:t>
          </a:r>
        </a:p>
        <a:p>
          <a:pPr algn="l"/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TROŠKOVI</a:t>
          </a:r>
        </a:p>
        <a:p>
          <a:pPr algn="l"/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 VLASNIČKI ODNOSI   </a:t>
          </a:r>
          <a:endParaRPr lang="en-US" sz="12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0DB5291D-E582-4909-9D63-0B20D0D69D52}" type="parTrans" cxnId="{D5B08A06-67EB-4378-B7CA-786E43B00064}">
      <dgm:prSet/>
      <dgm:spPr/>
      <dgm:t>
        <a:bodyPr/>
        <a:lstStyle/>
        <a:p>
          <a:endParaRPr lang="en-US"/>
        </a:p>
      </dgm:t>
    </dgm:pt>
    <dgm:pt modelId="{2F224E30-B52D-4995-90F1-2C2EEC90B8C9}" type="sibTrans" cxnId="{D5B08A06-67EB-4378-B7CA-786E43B00064}">
      <dgm:prSet/>
      <dgm:spPr/>
      <dgm:t>
        <a:bodyPr/>
        <a:lstStyle/>
        <a:p>
          <a:endParaRPr lang="en-US"/>
        </a:p>
      </dgm:t>
    </dgm:pt>
    <dgm:pt modelId="{CDD1528A-A65D-4D12-8F69-EEE856211C9F}">
      <dgm:prSet phldrT="[Text]" custLinFactY="-35445" custLinFactNeighborX="-51506" custLinFactNeighborY="-100000"/>
      <dgm:spPr/>
      <dgm:t>
        <a:bodyPr/>
        <a:lstStyle/>
        <a:p>
          <a:endParaRPr lang="hr-HR"/>
        </a:p>
      </dgm:t>
    </dgm:pt>
    <dgm:pt modelId="{A2625DC8-24E3-4675-B036-0FC09FCEBF7A}" type="parTrans" cxnId="{519AD814-CE39-4325-8262-C087E81B63DD}">
      <dgm:prSet/>
      <dgm:spPr/>
      <dgm:t>
        <a:bodyPr/>
        <a:lstStyle/>
        <a:p>
          <a:endParaRPr lang="en-US"/>
        </a:p>
      </dgm:t>
    </dgm:pt>
    <dgm:pt modelId="{D06949A8-D357-42C8-AEE8-274D080BDE27}" type="sibTrans" cxnId="{519AD814-CE39-4325-8262-C087E81B63DD}">
      <dgm:prSet/>
      <dgm:spPr/>
      <dgm:t>
        <a:bodyPr/>
        <a:lstStyle/>
        <a:p>
          <a:endParaRPr lang="en-US"/>
        </a:p>
      </dgm:t>
    </dgm:pt>
    <dgm:pt modelId="{4F7F2CC2-3866-4FC0-A89C-CDA1CDE1318F}">
      <dgm:prSet phldrT="[Text]" custScaleX="60671" custScaleY="67779" custLinFactY="74253" custLinFactNeighborX="31909" custLinFactNeighborY="100000"/>
      <dgm:spPr>
        <a:solidFill>
          <a:srgbClr val="EAEAEA"/>
        </a:solidFill>
        <a:ln>
          <a:solidFill>
            <a:srgbClr val="EAEAEA"/>
          </a:solidFill>
        </a:ln>
      </dgm:spPr>
      <dgm:t>
        <a:bodyPr/>
        <a:lstStyle/>
        <a:p>
          <a:endParaRPr lang="hr-HR"/>
        </a:p>
      </dgm:t>
    </dgm:pt>
    <dgm:pt modelId="{C61517AF-CFA6-4ABC-B9AF-1FC374986435}" type="parTrans" cxnId="{ED2F5C3A-E70A-480E-AE62-76C263CBC3D2}">
      <dgm:prSet/>
      <dgm:spPr/>
      <dgm:t>
        <a:bodyPr/>
        <a:lstStyle/>
        <a:p>
          <a:endParaRPr lang="en-US"/>
        </a:p>
      </dgm:t>
    </dgm:pt>
    <dgm:pt modelId="{DD600660-430F-4DA9-9EF2-4FF7505AA419}" type="sibTrans" cxnId="{ED2F5C3A-E70A-480E-AE62-76C263CBC3D2}">
      <dgm:prSet/>
      <dgm:spPr/>
      <dgm:t>
        <a:bodyPr/>
        <a:lstStyle/>
        <a:p>
          <a:endParaRPr lang="en-US"/>
        </a:p>
      </dgm:t>
    </dgm:pt>
    <dgm:pt modelId="{AF0A5EBB-3237-485B-8E20-0858A8D5A6DB}">
      <dgm:prSet phldrT="[Text]" custScaleX="60671" custScaleY="67779" custLinFactY="74253" custLinFactNeighborX="31909" custLinFactNeighborY="100000"/>
      <dgm:spPr>
        <a:solidFill>
          <a:srgbClr val="EAEAEA"/>
        </a:solidFill>
        <a:ln>
          <a:solidFill>
            <a:srgbClr val="EAEAEA"/>
          </a:solidFill>
        </a:ln>
      </dgm:spPr>
      <dgm:t>
        <a:bodyPr/>
        <a:lstStyle/>
        <a:p>
          <a:endParaRPr lang="hr-HR"/>
        </a:p>
      </dgm:t>
    </dgm:pt>
    <dgm:pt modelId="{44A7854D-67BC-44C9-B881-6327B5B99D3B}" type="parTrans" cxnId="{25DF07A7-289E-4E2F-A68A-6F3F9F28F615}">
      <dgm:prSet/>
      <dgm:spPr/>
      <dgm:t>
        <a:bodyPr/>
        <a:lstStyle/>
        <a:p>
          <a:endParaRPr lang="en-US"/>
        </a:p>
      </dgm:t>
    </dgm:pt>
    <dgm:pt modelId="{DD31CE65-3459-443F-8501-6C4E1245B52A}" type="sibTrans" cxnId="{25DF07A7-289E-4E2F-A68A-6F3F9F28F615}">
      <dgm:prSet/>
      <dgm:spPr/>
      <dgm:t>
        <a:bodyPr/>
        <a:lstStyle/>
        <a:p>
          <a:endParaRPr lang="en-US"/>
        </a:p>
      </dgm:t>
    </dgm:pt>
    <dgm:pt modelId="{56233AE6-14E9-461F-A36D-66A62CE9FB37}">
      <dgm:prSet phldrT="[Text]" custLinFactNeighborX="2019" custLinFactNeighborY="2312"/>
      <dgm:spPr>
        <a:solidFill>
          <a:srgbClr val="EAEAEA"/>
        </a:solidFill>
      </dgm:spPr>
      <dgm:t>
        <a:bodyPr/>
        <a:lstStyle/>
        <a:p>
          <a:endParaRPr lang="hr-HR"/>
        </a:p>
      </dgm:t>
    </dgm:pt>
    <dgm:pt modelId="{EB1DFF52-57E1-4CDA-BE54-6FDF75FE2A8C}" type="parTrans" cxnId="{87D736BD-A683-4292-B4CB-EFBC02889C00}">
      <dgm:prSet/>
      <dgm:spPr/>
      <dgm:t>
        <a:bodyPr/>
        <a:lstStyle/>
        <a:p>
          <a:endParaRPr lang="en-US"/>
        </a:p>
      </dgm:t>
    </dgm:pt>
    <dgm:pt modelId="{742F88C9-4DFF-4195-942F-D78EDE9E62B1}" type="sibTrans" cxnId="{87D736BD-A683-4292-B4CB-EFBC02889C00}">
      <dgm:prSet/>
      <dgm:spPr/>
      <dgm:t>
        <a:bodyPr/>
        <a:lstStyle/>
        <a:p>
          <a:endParaRPr lang="en-US"/>
        </a:p>
      </dgm:t>
    </dgm:pt>
    <dgm:pt modelId="{20FB1074-E98E-47E4-AF15-1E18E33AD7E2}">
      <dgm:prSet/>
      <dgm:spPr/>
      <dgm:t>
        <a:bodyPr/>
        <a:lstStyle/>
        <a:p>
          <a:endParaRPr lang="hr-HR"/>
        </a:p>
      </dgm:t>
    </dgm:pt>
    <dgm:pt modelId="{5702D2EB-0BCA-4505-ADA5-DAFACC5ACB86}" type="parTrans" cxnId="{A75FBA22-D9B8-4182-A198-640CD800772D}">
      <dgm:prSet/>
      <dgm:spPr/>
      <dgm:t>
        <a:bodyPr/>
        <a:lstStyle/>
        <a:p>
          <a:endParaRPr lang="en-US"/>
        </a:p>
      </dgm:t>
    </dgm:pt>
    <dgm:pt modelId="{787597A0-BB16-4B5C-BCA5-303A9198A174}" type="sibTrans" cxnId="{A75FBA22-D9B8-4182-A198-640CD800772D}">
      <dgm:prSet/>
      <dgm:spPr/>
      <dgm:t>
        <a:bodyPr/>
        <a:lstStyle/>
        <a:p>
          <a:endParaRPr lang="en-US"/>
        </a:p>
      </dgm:t>
    </dgm:pt>
    <dgm:pt modelId="{35647E0E-A4AB-46AA-837F-2FE5A14B53A6}">
      <dgm:prSet/>
      <dgm:spPr/>
      <dgm:t>
        <a:bodyPr/>
        <a:lstStyle/>
        <a:p>
          <a:endParaRPr lang="hr-HR"/>
        </a:p>
      </dgm:t>
    </dgm:pt>
    <dgm:pt modelId="{411E5D1C-633B-4ECA-AE6C-F46CF7108796}" type="parTrans" cxnId="{38D2FD71-1D7F-49C5-8C3F-61B9263CF45C}">
      <dgm:prSet/>
      <dgm:spPr/>
      <dgm:t>
        <a:bodyPr/>
        <a:lstStyle/>
        <a:p>
          <a:endParaRPr lang="en-US"/>
        </a:p>
      </dgm:t>
    </dgm:pt>
    <dgm:pt modelId="{9ADCCAD1-C730-4A15-B71F-918E5C86B3BC}" type="sibTrans" cxnId="{38D2FD71-1D7F-49C5-8C3F-61B9263CF45C}">
      <dgm:prSet/>
      <dgm:spPr/>
      <dgm:t>
        <a:bodyPr/>
        <a:lstStyle/>
        <a:p>
          <a:endParaRPr lang="en-US"/>
        </a:p>
      </dgm:t>
    </dgm:pt>
    <dgm:pt modelId="{BDCC1F60-FAE8-4555-8C26-46B86CE41E49}">
      <dgm:prSet/>
      <dgm:spPr/>
      <dgm:t>
        <a:bodyPr/>
        <a:lstStyle/>
        <a:p>
          <a:endParaRPr lang="hr-HR"/>
        </a:p>
      </dgm:t>
    </dgm:pt>
    <dgm:pt modelId="{305D4447-AAE2-4CCD-9EB9-1AC7CA1CD254}" type="parTrans" cxnId="{09DE9845-C49F-4A06-B0BF-F68502454F3F}">
      <dgm:prSet/>
      <dgm:spPr/>
      <dgm:t>
        <a:bodyPr/>
        <a:lstStyle/>
        <a:p>
          <a:endParaRPr lang="en-US"/>
        </a:p>
      </dgm:t>
    </dgm:pt>
    <dgm:pt modelId="{A133DA7F-61F2-4204-A985-16AC6A18FFEB}" type="sibTrans" cxnId="{09DE9845-C49F-4A06-B0BF-F68502454F3F}">
      <dgm:prSet/>
      <dgm:spPr/>
      <dgm:t>
        <a:bodyPr/>
        <a:lstStyle/>
        <a:p>
          <a:endParaRPr lang="en-US"/>
        </a:p>
      </dgm:t>
    </dgm:pt>
    <dgm:pt modelId="{A0E08F1C-9766-4D13-87C5-371DC82F3335}">
      <dgm:prSet phldrT="[Text]" custScaleX="70486" custLinFactY="-99336" custLinFactNeighborX="27307" custLinFactNeighborY="-100000"/>
      <dgm:spPr>
        <a:solidFill>
          <a:srgbClr val="EAEAEA"/>
        </a:solidFill>
      </dgm:spPr>
      <dgm:t>
        <a:bodyPr/>
        <a:lstStyle/>
        <a:p>
          <a:endParaRPr lang="hr-HR"/>
        </a:p>
      </dgm:t>
    </dgm:pt>
    <dgm:pt modelId="{A59B57BC-54B6-4F6D-BB00-742DCACCFE49}" type="parTrans" cxnId="{41086938-3B02-419F-A9C8-9F42DDDB7739}">
      <dgm:prSet/>
      <dgm:spPr/>
      <dgm:t>
        <a:bodyPr/>
        <a:lstStyle/>
        <a:p>
          <a:endParaRPr lang="en-US"/>
        </a:p>
      </dgm:t>
    </dgm:pt>
    <dgm:pt modelId="{28A2F9F4-56B0-4BB6-A0E6-93F64DDF9542}" type="sibTrans" cxnId="{41086938-3B02-419F-A9C8-9F42DDDB7739}">
      <dgm:prSet/>
      <dgm:spPr/>
      <dgm:t>
        <a:bodyPr/>
        <a:lstStyle/>
        <a:p>
          <a:endParaRPr lang="en-US"/>
        </a:p>
      </dgm:t>
    </dgm:pt>
    <dgm:pt modelId="{EDB99065-E6F0-41B1-8107-5FC2427641BC}">
      <dgm:prSet phldrT="[Text]" custScaleX="54473" custScaleY="67779" custLinFactX="-30734" custLinFactY="50702" custLinFactNeighborX="-100000" custLinFactNeighborY="100000"/>
      <dgm:spPr>
        <a:solidFill>
          <a:srgbClr val="EAEAEA"/>
        </a:solidFill>
        <a:ln>
          <a:solidFill>
            <a:srgbClr val="EAEAEA"/>
          </a:solidFill>
        </a:ln>
      </dgm:spPr>
      <dgm:t>
        <a:bodyPr/>
        <a:lstStyle/>
        <a:p>
          <a:endParaRPr lang="hr-HR"/>
        </a:p>
      </dgm:t>
    </dgm:pt>
    <dgm:pt modelId="{978F8BDF-FD31-4D99-8E87-9AF6F855C35D}" type="parTrans" cxnId="{6F824708-E97D-4E2C-BB0C-8D278363E3DF}">
      <dgm:prSet/>
      <dgm:spPr/>
      <dgm:t>
        <a:bodyPr/>
        <a:lstStyle/>
        <a:p>
          <a:endParaRPr lang="en-US"/>
        </a:p>
      </dgm:t>
    </dgm:pt>
    <dgm:pt modelId="{D5BF3481-E974-4741-9C94-7D675C5E15BC}" type="sibTrans" cxnId="{6F824708-E97D-4E2C-BB0C-8D278363E3DF}">
      <dgm:prSet/>
      <dgm:spPr/>
      <dgm:t>
        <a:bodyPr/>
        <a:lstStyle/>
        <a:p>
          <a:endParaRPr lang="en-US"/>
        </a:p>
      </dgm:t>
    </dgm:pt>
    <dgm:pt modelId="{BC7F4FFA-AC4C-4188-A2A0-90DE420CB1C2}">
      <dgm:prSet phldrT="[Text]" custT="1"/>
      <dgm:spPr>
        <a:solidFill>
          <a:srgbClr val="EAEAEA"/>
        </a:solidFill>
      </dgm:spPr>
      <dgm:t>
        <a:bodyPr/>
        <a:lstStyle/>
        <a:p>
          <a:endParaRPr lang="hr-HR"/>
        </a:p>
      </dgm:t>
    </dgm:pt>
    <dgm:pt modelId="{492A6149-2C1A-4E9B-AEC4-5BBA33304574}" type="parTrans" cxnId="{BF1471C2-BABA-4EBD-82A0-85E0B7EBB395}">
      <dgm:prSet/>
      <dgm:spPr/>
      <dgm:t>
        <a:bodyPr/>
        <a:lstStyle/>
        <a:p>
          <a:endParaRPr lang="en-US"/>
        </a:p>
      </dgm:t>
    </dgm:pt>
    <dgm:pt modelId="{C4565526-83BE-4DCA-ACC2-D053B3C1EF7E}" type="sibTrans" cxnId="{BF1471C2-BABA-4EBD-82A0-85E0B7EBB395}">
      <dgm:prSet/>
      <dgm:spPr/>
      <dgm:t>
        <a:bodyPr/>
        <a:lstStyle/>
        <a:p>
          <a:endParaRPr lang="en-US"/>
        </a:p>
      </dgm:t>
    </dgm:pt>
    <dgm:pt modelId="{4753D9BD-620D-45F6-BD51-F1784B058497}">
      <dgm:prSet phldrT="[Text]" custScaleX="70486" custLinFactY="-100000" custLinFactNeighborX="43095" custLinFactNeighborY="-124258"/>
      <dgm:spPr>
        <a:solidFill>
          <a:srgbClr val="EAEAEA"/>
        </a:solidFill>
      </dgm:spPr>
      <dgm:t>
        <a:bodyPr/>
        <a:lstStyle/>
        <a:p>
          <a:endParaRPr lang="hr-HR"/>
        </a:p>
      </dgm:t>
    </dgm:pt>
    <dgm:pt modelId="{720784C4-D0B4-4FBA-A2CD-3143BBAE18F7}" type="parTrans" cxnId="{55233C99-746A-449B-872C-C6712F41F8B3}">
      <dgm:prSet/>
      <dgm:spPr/>
      <dgm:t>
        <a:bodyPr/>
        <a:lstStyle/>
        <a:p>
          <a:endParaRPr lang="en-US"/>
        </a:p>
      </dgm:t>
    </dgm:pt>
    <dgm:pt modelId="{DCCF5D51-282A-4DC1-B05F-550CCC77DBA0}" type="sibTrans" cxnId="{55233C99-746A-449B-872C-C6712F41F8B3}">
      <dgm:prSet/>
      <dgm:spPr/>
      <dgm:t>
        <a:bodyPr/>
        <a:lstStyle/>
        <a:p>
          <a:endParaRPr lang="en-US"/>
        </a:p>
      </dgm:t>
    </dgm:pt>
    <dgm:pt modelId="{ADD649FF-B375-45B0-8DD5-E328A56A3FD2}">
      <dgm:prSet phldrT="[Text]" custT="1"/>
      <dgm:spPr>
        <a:solidFill>
          <a:srgbClr val="EAEAEA"/>
        </a:solidFill>
      </dgm:spPr>
      <dgm:t>
        <a:bodyPr/>
        <a:lstStyle/>
        <a:p>
          <a:endParaRPr lang="hr-HR"/>
        </a:p>
      </dgm:t>
    </dgm:pt>
    <dgm:pt modelId="{1447007A-8714-4661-A71C-02CA390ABE66}" type="parTrans" cxnId="{4AE37CD8-6169-4657-BD04-11D2139E455C}">
      <dgm:prSet/>
      <dgm:spPr/>
      <dgm:t>
        <a:bodyPr/>
        <a:lstStyle/>
        <a:p>
          <a:endParaRPr lang="en-US"/>
        </a:p>
      </dgm:t>
    </dgm:pt>
    <dgm:pt modelId="{5F192AF6-E905-4468-88A2-6949AA57753C}" type="sibTrans" cxnId="{4AE37CD8-6169-4657-BD04-11D2139E455C}">
      <dgm:prSet/>
      <dgm:spPr/>
      <dgm:t>
        <a:bodyPr/>
        <a:lstStyle/>
        <a:p>
          <a:endParaRPr lang="en-US"/>
        </a:p>
      </dgm:t>
    </dgm:pt>
    <dgm:pt modelId="{0217F8E4-ADBF-451C-915F-E8C4676B079F}">
      <dgm:prSet phldrT="[Text]" custT="1"/>
      <dgm:spPr>
        <a:solidFill>
          <a:srgbClr val="EAEAEA"/>
        </a:solidFill>
      </dgm:spPr>
      <dgm:t>
        <a:bodyPr/>
        <a:lstStyle/>
        <a:p>
          <a:pPr algn="l"/>
          <a:endParaRPr lang="en-US" sz="12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gm:t>
    </dgm:pt>
    <dgm:pt modelId="{CADAF034-A4E0-4884-B6C8-4F012F922D7F}" type="parTrans" cxnId="{E61E76A9-689C-4CEB-8783-35BE3C97CC60}">
      <dgm:prSet/>
      <dgm:spPr/>
      <dgm:t>
        <a:bodyPr/>
        <a:lstStyle/>
        <a:p>
          <a:endParaRPr lang="en-US"/>
        </a:p>
      </dgm:t>
    </dgm:pt>
    <dgm:pt modelId="{0C7F0B89-A401-416B-9CF4-78AA8CC4890A}" type="sibTrans" cxnId="{E61E76A9-689C-4CEB-8783-35BE3C97CC60}">
      <dgm:prSet/>
      <dgm:spPr/>
      <dgm:t>
        <a:bodyPr/>
        <a:lstStyle/>
        <a:p>
          <a:endParaRPr lang="en-US"/>
        </a:p>
      </dgm:t>
    </dgm:pt>
    <dgm:pt modelId="{50759DE1-B218-4064-97F9-998D7C7990C0}">
      <dgm:prSet phldrT="[Text]" custT="1"/>
      <dgm:spPr>
        <a:solidFill>
          <a:srgbClr val="EAEAEA"/>
        </a:solidFill>
      </dgm:spPr>
      <dgm:t>
        <a:bodyPr/>
        <a:lstStyle/>
        <a:p>
          <a:pPr algn="l"/>
          <a:endParaRPr lang="en-US" sz="1200" b="0" kern="1200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gm:t>
    </dgm:pt>
    <dgm:pt modelId="{4A61D397-8B83-46EA-9764-1D46B4091841}" type="parTrans" cxnId="{C3876359-BA83-4A4A-9789-5227DFD41A4E}">
      <dgm:prSet/>
      <dgm:spPr/>
      <dgm:t>
        <a:bodyPr/>
        <a:lstStyle/>
        <a:p>
          <a:endParaRPr lang="en-US"/>
        </a:p>
      </dgm:t>
    </dgm:pt>
    <dgm:pt modelId="{5DF8B281-7C56-4E4F-B7AD-60DD937BDFDD}" type="sibTrans" cxnId="{C3876359-BA83-4A4A-9789-5227DFD41A4E}">
      <dgm:prSet/>
      <dgm:spPr/>
      <dgm:t>
        <a:bodyPr/>
        <a:lstStyle/>
        <a:p>
          <a:endParaRPr lang="en-US"/>
        </a:p>
      </dgm:t>
    </dgm:pt>
    <dgm:pt modelId="{104F3ADD-C7FD-40EC-B6F9-0EC765496888}">
      <dgm:prSet phldrT="[Text]" custT="1"/>
      <dgm:spPr>
        <a:solidFill>
          <a:srgbClr val="EAEAEA"/>
        </a:solidFill>
      </dgm:spPr>
      <dgm:t>
        <a:bodyPr/>
        <a:lstStyle/>
        <a:p>
          <a:pPr algn="l"/>
          <a:endParaRPr lang="en-US" sz="1200" b="0" kern="1200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gm:t>
    </dgm:pt>
    <dgm:pt modelId="{FF9AD305-3F51-4997-B403-13B86A15D573}" type="parTrans" cxnId="{974EBECA-7DFA-441A-88C2-C5D8D6B84FE1}">
      <dgm:prSet/>
      <dgm:spPr/>
      <dgm:t>
        <a:bodyPr/>
        <a:lstStyle/>
        <a:p>
          <a:endParaRPr lang="en-US"/>
        </a:p>
      </dgm:t>
    </dgm:pt>
    <dgm:pt modelId="{D408D61E-29E8-4360-9C7A-8047F1C4BE66}" type="sibTrans" cxnId="{974EBECA-7DFA-441A-88C2-C5D8D6B84FE1}">
      <dgm:prSet/>
      <dgm:spPr/>
      <dgm:t>
        <a:bodyPr/>
        <a:lstStyle/>
        <a:p>
          <a:endParaRPr lang="en-US"/>
        </a:p>
      </dgm:t>
    </dgm:pt>
    <dgm:pt modelId="{24E225D9-333F-4BA2-B512-6482C08A424D}">
      <dgm:prSet phldrT="[Text]" custT="1"/>
      <dgm:spPr>
        <a:solidFill>
          <a:srgbClr val="EAEAEA"/>
        </a:solidFill>
      </dgm:spPr>
      <dgm:t>
        <a:bodyPr/>
        <a:lstStyle/>
        <a:p>
          <a:pPr algn="l"/>
          <a:endParaRPr lang="en-US" sz="1200" b="0" kern="1200" dirty="0">
            <a:solidFill>
              <a:schemeClr val="tx1"/>
            </a:solidFill>
            <a:latin typeface="Century Gothic" panose="020B0502020202020204"/>
            <a:ea typeface="+mn-ea"/>
            <a:cs typeface="+mn-cs"/>
          </a:endParaRPr>
        </a:p>
      </dgm:t>
    </dgm:pt>
    <dgm:pt modelId="{F9B370A8-8A40-4509-8012-6F22F8924330}" type="parTrans" cxnId="{BE5BBDD5-8E7A-4F09-A7B6-E47206DDA189}">
      <dgm:prSet/>
      <dgm:spPr/>
      <dgm:t>
        <a:bodyPr/>
        <a:lstStyle/>
        <a:p>
          <a:endParaRPr lang="en-US"/>
        </a:p>
      </dgm:t>
    </dgm:pt>
    <dgm:pt modelId="{06A08466-13B0-4CB3-B1E8-E7EAA9C6D08B}" type="sibTrans" cxnId="{BE5BBDD5-8E7A-4F09-A7B6-E47206DDA189}">
      <dgm:prSet/>
      <dgm:spPr/>
      <dgm:t>
        <a:bodyPr/>
        <a:lstStyle/>
        <a:p>
          <a:endParaRPr lang="en-US"/>
        </a:p>
      </dgm:t>
    </dgm:pt>
    <dgm:pt modelId="{4BA5C0F0-D7C1-40C2-9856-FC5F1AD0059D}" type="pres">
      <dgm:prSet presAssocID="{DA66253F-45DA-4A9A-85C9-F7BC84176AA7}" presName="Name0" presStyleCnt="0">
        <dgm:presLayoutVars>
          <dgm:chMax val="7"/>
          <dgm:chPref val="5"/>
        </dgm:presLayoutVars>
      </dgm:prSet>
      <dgm:spPr/>
    </dgm:pt>
    <dgm:pt modelId="{B91EF518-5358-4264-AA76-882B4C80BC20}" type="pres">
      <dgm:prSet presAssocID="{DA66253F-45DA-4A9A-85C9-F7BC84176AA7}" presName="arrowNode" presStyleLbl="node1" presStyleIdx="0" presStyleCnt="1" custLinFactNeighborX="2663" custLinFactNeighborY="-983"/>
      <dgm:spPr/>
    </dgm:pt>
    <dgm:pt modelId="{4DCD3AA9-DFDB-4FD8-A186-8618EF4423C3}" type="pres">
      <dgm:prSet presAssocID="{8A2C2869-63F0-4D58-96AC-9BC4B9BE1F21}" presName="txNode1" presStyleLbl="revTx" presStyleIdx="0" presStyleCnt="7" custLinFactNeighborX="841" custLinFactNeighborY="-1883">
        <dgm:presLayoutVars>
          <dgm:bulletEnabled val="1"/>
        </dgm:presLayoutVars>
      </dgm:prSet>
      <dgm:spPr/>
    </dgm:pt>
    <dgm:pt modelId="{E35D2666-CCE0-4ECD-92D6-675EDD058375}" type="pres">
      <dgm:prSet presAssocID="{E1C5A783-453D-4B62-BA37-E08510F436DB}" presName="txNode2" presStyleLbl="revTx" presStyleIdx="1" presStyleCnt="7" custScaleX="107170" custScaleY="101002" custLinFactNeighborX="2196" custLinFactNeighborY="-33738">
        <dgm:presLayoutVars>
          <dgm:bulletEnabled val="1"/>
        </dgm:presLayoutVars>
      </dgm:prSet>
      <dgm:spPr/>
    </dgm:pt>
    <dgm:pt modelId="{03BA0B45-831E-43E9-858B-6B271FB7877F}" type="pres">
      <dgm:prSet presAssocID="{4319FEC9-EB23-4D03-8094-71B1FC82F276}" presName="dotNode2" presStyleCnt="0"/>
      <dgm:spPr/>
    </dgm:pt>
    <dgm:pt modelId="{F791AEF7-9900-42A8-B196-36D5DC9C176E}" type="pres">
      <dgm:prSet presAssocID="{4319FEC9-EB23-4D03-8094-71B1FC82F276}" presName="dotRepeatNode" presStyleLbl="fgShp" presStyleIdx="0" presStyleCnt="5"/>
      <dgm:spPr/>
    </dgm:pt>
    <dgm:pt modelId="{9CF45CA2-0449-485F-9506-4492DB0A9561}" type="pres">
      <dgm:prSet presAssocID="{AD44BA48-3AAF-4D45-9D09-2B1DDC0F64FF}" presName="txNode3" presStyleLbl="revTx" presStyleIdx="2" presStyleCnt="7" custScaleX="122095" custScaleY="140056">
        <dgm:presLayoutVars>
          <dgm:bulletEnabled val="1"/>
        </dgm:presLayoutVars>
      </dgm:prSet>
      <dgm:spPr/>
    </dgm:pt>
    <dgm:pt modelId="{361108B0-3369-4D8C-A531-BF7F70712C5C}" type="pres">
      <dgm:prSet presAssocID="{DFD39D59-BE6F-4A62-8353-5E50F1202833}" presName="dotNode3" presStyleCnt="0"/>
      <dgm:spPr/>
    </dgm:pt>
    <dgm:pt modelId="{59966123-DC93-4BA8-94FD-D3957FB5A8E7}" type="pres">
      <dgm:prSet presAssocID="{DFD39D59-BE6F-4A62-8353-5E50F1202833}" presName="dotRepeatNode" presStyleLbl="fgShp" presStyleIdx="1" presStyleCnt="5"/>
      <dgm:spPr/>
    </dgm:pt>
    <dgm:pt modelId="{037AB736-7238-4144-895A-CE2E384191D2}" type="pres">
      <dgm:prSet presAssocID="{9CE98ECF-CC3B-45D0-803C-2013C09207BD}" presName="txNode4" presStyleLbl="revTx" presStyleIdx="3" presStyleCnt="7" custScaleY="154921" custLinFactX="-29172" custLinFactY="12168" custLinFactNeighborX="-100000" custLinFactNeighborY="100000">
        <dgm:presLayoutVars>
          <dgm:bulletEnabled val="1"/>
        </dgm:presLayoutVars>
      </dgm:prSet>
      <dgm:spPr/>
    </dgm:pt>
    <dgm:pt modelId="{3B4FBD98-0E56-40DE-B1CC-7C530064B5EC}" type="pres">
      <dgm:prSet presAssocID="{748365B6-B8DB-4AA7-9681-FF26911B139E}" presName="dotNode4" presStyleCnt="0"/>
      <dgm:spPr/>
    </dgm:pt>
    <dgm:pt modelId="{0CD96B4E-C9C7-442D-AA1B-825A2E8C39E3}" type="pres">
      <dgm:prSet presAssocID="{748365B6-B8DB-4AA7-9681-FF26911B139E}" presName="dotRepeatNode" presStyleLbl="fgShp" presStyleIdx="2" presStyleCnt="5"/>
      <dgm:spPr/>
    </dgm:pt>
    <dgm:pt modelId="{4D53D69F-95F6-49BA-B66B-8BECBED6B661}" type="pres">
      <dgm:prSet presAssocID="{07C6CABF-128D-4046-B853-58F9B65F5C2E}" presName="txNode5" presStyleLbl="revTx" presStyleIdx="4" presStyleCnt="7" custScaleX="54473" custScaleY="67779" custLinFactY="69134" custLinFactNeighborX="36642" custLinFactNeighborY="100000">
        <dgm:presLayoutVars>
          <dgm:bulletEnabled val="1"/>
        </dgm:presLayoutVars>
      </dgm:prSet>
      <dgm:spPr/>
    </dgm:pt>
    <dgm:pt modelId="{67FF4074-C1F4-4539-9A23-54422C192317}" type="pres">
      <dgm:prSet presAssocID="{BD2F0A5F-54FC-4E57-B586-199BA70921F5}" presName="dotNode5" presStyleCnt="0"/>
      <dgm:spPr/>
    </dgm:pt>
    <dgm:pt modelId="{16F9EB58-824A-4C49-B493-030254BEBB2A}" type="pres">
      <dgm:prSet presAssocID="{BD2F0A5F-54FC-4E57-B586-199BA70921F5}" presName="dotRepeatNode" presStyleLbl="fgShp" presStyleIdx="3" presStyleCnt="5"/>
      <dgm:spPr/>
    </dgm:pt>
    <dgm:pt modelId="{E68099F1-33D7-4A19-8244-68E316E2D61B}" type="pres">
      <dgm:prSet presAssocID="{65F8CA8C-4CC7-4FEC-9486-A8B04A627C1D}" presName="txNode6" presStyleLbl="revTx" presStyleIdx="5" presStyleCnt="7" custScaleX="156440" custScaleY="82343" custLinFactY="-19208" custLinFactNeighborX="-2012" custLinFactNeighborY="-100000">
        <dgm:presLayoutVars>
          <dgm:bulletEnabled val="1"/>
        </dgm:presLayoutVars>
      </dgm:prSet>
      <dgm:spPr/>
    </dgm:pt>
    <dgm:pt modelId="{E24A17F3-2B88-474B-A1E3-387C75184EDF}" type="pres">
      <dgm:prSet presAssocID="{AD85D785-B81C-4C72-BDE1-812DCFABAF09}" presName="dotNode6" presStyleCnt="0"/>
      <dgm:spPr/>
    </dgm:pt>
    <dgm:pt modelId="{03AC3569-7D0B-4D84-ACB6-B6CF5D054FC4}" type="pres">
      <dgm:prSet presAssocID="{AD85D785-B81C-4C72-BDE1-812DCFABAF09}" presName="dotRepeatNode" presStyleLbl="fgShp" presStyleIdx="4" presStyleCnt="5"/>
      <dgm:spPr/>
    </dgm:pt>
    <dgm:pt modelId="{6E677016-B0AF-499A-9336-B3D2B863A0CD}" type="pres">
      <dgm:prSet presAssocID="{47168471-93B1-46A5-9D92-818433C305C8}" presName="txNode7" presStyleLbl="revTx" presStyleIdx="6" presStyleCnt="7" custScaleX="77209" custLinFactY="-99689" custLinFactNeighborX="33158" custLinFactNeighborY="-100000">
        <dgm:presLayoutVars>
          <dgm:bulletEnabled val="1"/>
        </dgm:presLayoutVars>
      </dgm:prSet>
      <dgm:spPr/>
    </dgm:pt>
  </dgm:ptLst>
  <dgm:cxnLst>
    <dgm:cxn modelId="{D5B08A06-67EB-4378-B7CA-786E43B00064}" srcId="{DA66253F-45DA-4A9A-85C9-F7BC84176AA7}" destId="{47168471-93B1-46A5-9D92-818433C305C8}" srcOrd="6" destOrd="0" parTransId="{0DB5291D-E582-4909-9D63-0B20D0D69D52}" sibTransId="{2F224E30-B52D-4995-90F1-2C2EEC90B8C9}"/>
    <dgm:cxn modelId="{6F824708-E97D-4E2C-BB0C-8D278363E3DF}" srcId="{DA66253F-45DA-4A9A-85C9-F7BC84176AA7}" destId="{EDB99065-E6F0-41B1-8107-5FC2427641BC}" srcOrd="26" destOrd="0" parTransId="{978F8BDF-FD31-4D99-8E87-9AF6F855C35D}" sibTransId="{D5BF3481-E974-4741-9C94-7D675C5E15BC}"/>
    <dgm:cxn modelId="{40639A10-892B-4A65-8D40-E0F0628D8AFF}" type="presOf" srcId="{AD44BA48-3AAF-4D45-9D09-2B1DDC0F64FF}" destId="{9CF45CA2-0449-485F-9506-4492DB0A9561}" srcOrd="0" destOrd="0" presId="urn:microsoft.com/office/officeart/2009/3/layout/DescendingProcess"/>
    <dgm:cxn modelId="{519AD814-CE39-4325-8262-C087E81B63DD}" srcId="{DA66253F-45DA-4A9A-85C9-F7BC84176AA7}" destId="{CDD1528A-A65D-4D12-8F69-EEE856211C9F}" srcOrd="18" destOrd="0" parTransId="{A2625DC8-24E3-4675-B036-0FC09FCEBF7A}" sibTransId="{D06949A8-D357-42C8-AEE8-274D080BDE27}"/>
    <dgm:cxn modelId="{83B48822-A31F-4ABD-8A89-F39796B85F5C}" srcId="{DA66253F-45DA-4A9A-85C9-F7BC84176AA7}" destId="{8A2C2869-63F0-4D58-96AC-9BC4B9BE1F21}" srcOrd="0" destOrd="0" parTransId="{D131C4A7-79BC-4DC4-8C4F-63EC15495EA1}" sibTransId="{E5F9F391-925F-4100-AFCB-10EA6C53E151}"/>
    <dgm:cxn modelId="{00A88B22-7E7B-44C4-84AD-6D4FA7BBBC19}" type="presOf" srcId="{4319FEC9-EB23-4D03-8094-71B1FC82F276}" destId="{F791AEF7-9900-42A8-B196-36D5DC9C176E}" srcOrd="0" destOrd="0" presId="urn:microsoft.com/office/officeart/2009/3/layout/DescendingProcess"/>
    <dgm:cxn modelId="{A75FBA22-D9B8-4182-A198-640CD800772D}" srcId="{DA66253F-45DA-4A9A-85C9-F7BC84176AA7}" destId="{20FB1074-E98E-47E4-AF15-1E18E33AD7E2}" srcOrd="22" destOrd="0" parTransId="{5702D2EB-0BCA-4505-ADA5-DAFACC5ACB86}" sibTransId="{787597A0-BB16-4B5C-BCA5-303A9198A174}"/>
    <dgm:cxn modelId="{0BDB7D34-1805-4ED0-8C02-F02D755085AE}" type="presOf" srcId="{AD85D785-B81C-4C72-BDE1-812DCFABAF09}" destId="{03AC3569-7D0B-4D84-ACB6-B6CF5D054FC4}" srcOrd="0" destOrd="0" presId="urn:microsoft.com/office/officeart/2009/3/layout/DescendingProcess"/>
    <dgm:cxn modelId="{F5651D36-CA04-4AF8-9B27-2150E4AAFD1A}" type="presOf" srcId="{07C6CABF-128D-4046-B853-58F9B65F5C2E}" destId="{4D53D69F-95F6-49BA-B66B-8BECBED6B661}" srcOrd="0" destOrd="0" presId="urn:microsoft.com/office/officeart/2009/3/layout/DescendingProcess"/>
    <dgm:cxn modelId="{41086938-3B02-419F-A9C8-9F42DDDB7739}" srcId="{DA66253F-45DA-4A9A-85C9-F7BC84176AA7}" destId="{A0E08F1C-9766-4D13-87C5-371DC82F3335}" srcOrd="25" destOrd="0" parTransId="{A59B57BC-54B6-4F6D-BB00-742DCACCFE49}" sibTransId="{28A2F9F4-56B0-4BB6-A0E6-93F64DDF9542}"/>
    <dgm:cxn modelId="{ED2F5C3A-E70A-480E-AE62-76C263CBC3D2}" srcId="{DA66253F-45DA-4A9A-85C9-F7BC84176AA7}" destId="{4F7F2CC2-3866-4FC0-A89C-CDA1CDE1318F}" srcOrd="19" destOrd="0" parTransId="{C61517AF-CFA6-4ABC-B9AF-1FC374986435}" sibTransId="{DD600660-430F-4DA9-9EF2-4FF7505AA419}"/>
    <dgm:cxn modelId="{09DE9845-C49F-4A06-B0BF-F68502454F3F}" srcId="{DA66253F-45DA-4A9A-85C9-F7BC84176AA7}" destId="{BDCC1F60-FAE8-4555-8C26-46B86CE41E49}" srcOrd="24" destOrd="0" parTransId="{305D4447-AAE2-4CCD-9EB9-1AC7CA1CD254}" sibTransId="{A133DA7F-61F2-4204-A985-16AC6A18FFEB}"/>
    <dgm:cxn modelId="{9448C266-EBA2-492E-8C70-2C04F72F1B74}" srcId="{DA66253F-45DA-4A9A-85C9-F7BC84176AA7}" destId="{E1C5A783-453D-4B62-BA37-E08510F436DB}" srcOrd="1" destOrd="0" parTransId="{66AE3B15-C875-4089-A2CA-2E348D1661B7}" sibTransId="{4319FEC9-EB23-4D03-8094-71B1FC82F276}"/>
    <dgm:cxn modelId="{08845F68-F30D-4156-8EE8-947D3A31B27E}" srcId="{DA66253F-45DA-4A9A-85C9-F7BC84176AA7}" destId="{7F98F590-6FF7-4DB9-84BE-ED74E09A8E4D}" srcOrd="14" destOrd="0" parTransId="{6D05E8FF-0ADF-4274-A8A0-D77B61DE06AB}" sibTransId="{F59A42C6-1DFE-445C-8BE9-E7940E9498B1}"/>
    <dgm:cxn modelId="{F640996D-BBEC-4DFA-A524-7C93CD287F6F}" type="presOf" srcId="{E1C5A783-453D-4B62-BA37-E08510F436DB}" destId="{E35D2666-CCE0-4ECD-92D6-675EDD058375}" srcOrd="0" destOrd="0" presId="urn:microsoft.com/office/officeart/2009/3/layout/DescendingProcess"/>
    <dgm:cxn modelId="{38D2FD71-1D7F-49C5-8C3F-61B9263CF45C}" srcId="{DA66253F-45DA-4A9A-85C9-F7BC84176AA7}" destId="{35647E0E-A4AB-46AA-837F-2FE5A14B53A6}" srcOrd="23" destOrd="0" parTransId="{411E5D1C-633B-4ECA-AE6C-F46CF7108796}" sibTransId="{9ADCCAD1-C730-4A15-B71F-918E5C86B3BC}"/>
    <dgm:cxn modelId="{98954375-7C29-45F4-9699-1A7EFA8AD860}" type="presOf" srcId="{748365B6-B8DB-4AA7-9681-FF26911B139E}" destId="{0CD96B4E-C9C7-442D-AA1B-825A2E8C39E3}" srcOrd="0" destOrd="0" presId="urn:microsoft.com/office/officeart/2009/3/layout/DescendingProcess"/>
    <dgm:cxn modelId="{8AF00979-D79A-4D2C-AA74-E34310099CB8}" type="presOf" srcId="{DFD39D59-BE6F-4A62-8353-5E50F1202833}" destId="{59966123-DC93-4BA8-94FD-D3957FB5A8E7}" srcOrd="0" destOrd="0" presId="urn:microsoft.com/office/officeart/2009/3/layout/DescendingProcess"/>
    <dgm:cxn modelId="{C3876359-BA83-4A4A-9789-5227DFD41A4E}" srcId="{DA66253F-45DA-4A9A-85C9-F7BC84176AA7}" destId="{50759DE1-B218-4064-97F9-998D7C7990C0}" srcOrd="10" destOrd="0" parTransId="{4A61D397-8B83-46EA-9764-1D46B4091841}" sibTransId="{5DF8B281-7C56-4E4F-B7AD-60DD937BDFDD}"/>
    <dgm:cxn modelId="{5951BE79-A127-4F77-8975-177F2D7ABD53}" type="presOf" srcId="{8A2C2869-63F0-4D58-96AC-9BC4B9BE1F21}" destId="{4DCD3AA9-DFDB-4FD8-A186-8618EF4423C3}" srcOrd="0" destOrd="0" presId="urn:microsoft.com/office/officeart/2009/3/layout/DescendingProcess"/>
    <dgm:cxn modelId="{31576D96-A38E-428E-92F7-D1DB64BAD4FA}" type="presOf" srcId="{65F8CA8C-4CC7-4FEC-9486-A8B04A627C1D}" destId="{E68099F1-33D7-4A19-8244-68E316E2D61B}" srcOrd="0" destOrd="0" presId="urn:microsoft.com/office/officeart/2009/3/layout/DescendingProcess"/>
    <dgm:cxn modelId="{55233C99-746A-449B-872C-C6712F41F8B3}" srcId="{DA66253F-45DA-4A9A-85C9-F7BC84176AA7}" destId="{4753D9BD-620D-45F6-BD51-F1784B058497}" srcOrd="27" destOrd="0" parTransId="{720784C4-D0B4-4FBA-A2CD-3143BBAE18F7}" sibTransId="{DCCF5D51-282A-4DC1-B05F-550CCC77DBA0}"/>
    <dgm:cxn modelId="{AF5B489A-68C8-45E0-8784-CE5EC8BA8179}" srcId="{DA66253F-45DA-4A9A-85C9-F7BC84176AA7}" destId="{30592D24-5B2D-414B-9A28-367398C3BBD7}" srcOrd="17" destOrd="0" parTransId="{8E56D678-0524-4B58-A091-71213A0F0E8F}" sibTransId="{384C2E3E-397A-4A82-BE9B-5B20FAD15B27}"/>
    <dgm:cxn modelId="{F817E2A1-4A99-4393-BB25-222AB7CAF302}" srcId="{DA66253F-45DA-4A9A-85C9-F7BC84176AA7}" destId="{F12B6312-38E1-416B-8CA6-93D290AC3391}" srcOrd="13" destOrd="0" parTransId="{4C5C36FE-91E5-4BC2-B62C-432F64FBECAF}" sibTransId="{526C00F0-06AE-4862-B160-EF8999F15775}"/>
    <dgm:cxn modelId="{FD55B2A5-11D1-477B-8CBA-220B2F85BD6E}" srcId="{DA66253F-45DA-4A9A-85C9-F7BC84176AA7}" destId="{AD44BA48-3AAF-4D45-9D09-2B1DDC0F64FF}" srcOrd="2" destOrd="0" parTransId="{8AF866BB-D8E7-4C86-9EE4-52BC078BC2AC}" sibTransId="{DFD39D59-BE6F-4A62-8353-5E50F1202833}"/>
    <dgm:cxn modelId="{25DF07A7-289E-4E2F-A68A-6F3F9F28F615}" srcId="{DA66253F-45DA-4A9A-85C9-F7BC84176AA7}" destId="{AF0A5EBB-3237-485B-8E20-0858A8D5A6DB}" srcOrd="20" destOrd="0" parTransId="{44A7854D-67BC-44C9-B881-6327B5B99D3B}" sibTransId="{DD31CE65-3459-443F-8501-6C4E1245B52A}"/>
    <dgm:cxn modelId="{E61E76A9-689C-4CEB-8783-35BE3C97CC60}" srcId="{DA66253F-45DA-4A9A-85C9-F7BC84176AA7}" destId="{0217F8E4-ADBF-451C-915F-E8C4676B079F}" srcOrd="11" destOrd="0" parTransId="{CADAF034-A4E0-4884-B6C8-4F012F922D7F}" sibTransId="{0C7F0B89-A401-416B-9CF4-78AA8CC4890A}"/>
    <dgm:cxn modelId="{22D8FDAB-8CE3-49E0-8160-4704D51E430A}" srcId="{DA66253F-45DA-4A9A-85C9-F7BC84176AA7}" destId="{65F8CA8C-4CC7-4FEC-9486-A8B04A627C1D}" srcOrd="5" destOrd="0" parTransId="{435A32B2-D321-4478-BF66-491D9A204BCD}" sibTransId="{AD85D785-B81C-4C72-BDE1-812DCFABAF09}"/>
    <dgm:cxn modelId="{2BB8A3B5-FF07-4042-B039-E536E904A6A9}" type="presOf" srcId="{BD2F0A5F-54FC-4E57-B586-199BA70921F5}" destId="{16F9EB58-824A-4C49-B493-030254BEBB2A}" srcOrd="0" destOrd="0" presId="urn:microsoft.com/office/officeart/2009/3/layout/DescendingProcess"/>
    <dgm:cxn modelId="{87D736BD-A683-4292-B4CB-EFBC02889C00}" srcId="{DA66253F-45DA-4A9A-85C9-F7BC84176AA7}" destId="{56233AE6-14E9-461F-A36D-66A62CE9FB37}" srcOrd="21" destOrd="0" parTransId="{EB1DFF52-57E1-4CDA-BE54-6FDF75FE2A8C}" sibTransId="{742F88C9-4DFF-4195-942F-D78EDE9E62B1}"/>
    <dgm:cxn modelId="{BF1471C2-BABA-4EBD-82A0-85E0B7EBB395}" srcId="{DA66253F-45DA-4A9A-85C9-F7BC84176AA7}" destId="{BC7F4FFA-AC4C-4188-A2A0-90DE420CB1C2}" srcOrd="7" destOrd="0" parTransId="{492A6149-2C1A-4E9B-AEC4-5BBA33304574}" sibTransId="{C4565526-83BE-4DCA-ACC2-D053B3C1EF7E}"/>
    <dgm:cxn modelId="{8B208CCA-3053-45E7-A1E5-273591F67C77}" type="presOf" srcId="{DA66253F-45DA-4A9A-85C9-F7BC84176AA7}" destId="{4BA5C0F0-D7C1-40C2-9856-FC5F1AD0059D}" srcOrd="0" destOrd="0" presId="urn:microsoft.com/office/officeart/2009/3/layout/DescendingProcess"/>
    <dgm:cxn modelId="{974EBECA-7DFA-441A-88C2-C5D8D6B84FE1}" srcId="{DA66253F-45DA-4A9A-85C9-F7BC84176AA7}" destId="{104F3ADD-C7FD-40EC-B6F9-0EC765496888}" srcOrd="8" destOrd="0" parTransId="{FF9AD305-3F51-4997-B403-13B86A15D573}" sibTransId="{D408D61E-29E8-4360-9C7A-8047F1C4BE66}"/>
    <dgm:cxn modelId="{9179B7CF-9B7E-4F77-9855-E146A0EAB7D8}" type="presOf" srcId="{47168471-93B1-46A5-9D92-818433C305C8}" destId="{6E677016-B0AF-499A-9336-B3D2B863A0CD}" srcOrd="0" destOrd="0" presId="urn:microsoft.com/office/officeart/2009/3/layout/DescendingProcess"/>
    <dgm:cxn modelId="{BE5BBDD5-8E7A-4F09-A7B6-E47206DDA189}" srcId="{DA66253F-45DA-4A9A-85C9-F7BC84176AA7}" destId="{24E225D9-333F-4BA2-B512-6482C08A424D}" srcOrd="9" destOrd="0" parTransId="{F9B370A8-8A40-4509-8012-6F22F8924330}" sibTransId="{06A08466-13B0-4CB3-B1E8-E7EAA9C6D08B}"/>
    <dgm:cxn modelId="{4AE37CD8-6169-4657-BD04-11D2139E455C}" srcId="{DA66253F-45DA-4A9A-85C9-F7BC84176AA7}" destId="{ADD649FF-B375-45B0-8DD5-E328A56A3FD2}" srcOrd="12" destOrd="0" parTransId="{1447007A-8714-4661-A71C-02CA390ABE66}" sibTransId="{5F192AF6-E905-4468-88A2-6949AA57753C}"/>
    <dgm:cxn modelId="{C35D3CDD-A819-495A-8761-16DE1C8F4C73}" type="presOf" srcId="{9CE98ECF-CC3B-45D0-803C-2013C09207BD}" destId="{037AB736-7238-4144-895A-CE2E384191D2}" srcOrd="0" destOrd="0" presId="urn:microsoft.com/office/officeart/2009/3/layout/DescendingProcess"/>
    <dgm:cxn modelId="{75AD9BDE-3712-434A-B4E9-634485FC469B}" srcId="{DA66253F-45DA-4A9A-85C9-F7BC84176AA7}" destId="{9CE98ECF-CC3B-45D0-803C-2013C09207BD}" srcOrd="3" destOrd="0" parTransId="{C21BCB7C-59C4-410B-99CF-DC7FFCB5DD51}" sibTransId="{748365B6-B8DB-4AA7-9681-FF26911B139E}"/>
    <dgm:cxn modelId="{9751A5F5-2EBB-40C3-AB7C-ABA259860617}" srcId="{DA66253F-45DA-4A9A-85C9-F7BC84176AA7}" destId="{DDFE2D02-AE73-4FCF-9390-4283079D8650}" srcOrd="15" destOrd="0" parTransId="{5B047009-1C77-46B9-9835-0A190BF9EA3F}" sibTransId="{079998CF-5096-4EB3-A4C7-6671CB1C2EE8}"/>
    <dgm:cxn modelId="{F42F97F8-9EAF-48C0-A29D-9034A1768F64}" srcId="{DA66253F-45DA-4A9A-85C9-F7BC84176AA7}" destId="{07C6CABF-128D-4046-B853-58F9B65F5C2E}" srcOrd="4" destOrd="0" parTransId="{5517008B-70B8-4269-B88B-95375569D4B2}" sibTransId="{BD2F0A5F-54FC-4E57-B586-199BA70921F5}"/>
    <dgm:cxn modelId="{FC07EDFD-E905-4825-9FE3-BBF73697E3FD}" srcId="{DA66253F-45DA-4A9A-85C9-F7BC84176AA7}" destId="{D27C8DF6-2FED-499D-A30D-18B818F00685}" srcOrd="16" destOrd="0" parTransId="{2621DBE4-BA45-41B4-AA34-9227DB054C9A}" sibTransId="{8B0FA866-7A52-4129-BE40-D385B1D326B0}"/>
    <dgm:cxn modelId="{4596DA91-E070-4F37-B2A6-F4CDBEBE52B2}" type="presParOf" srcId="{4BA5C0F0-D7C1-40C2-9856-FC5F1AD0059D}" destId="{B91EF518-5358-4264-AA76-882B4C80BC20}" srcOrd="0" destOrd="0" presId="urn:microsoft.com/office/officeart/2009/3/layout/DescendingProcess"/>
    <dgm:cxn modelId="{34C79F0F-A1E5-41C3-AB78-26676710901D}" type="presParOf" srcId="{4BA5C0F0-D7C1-40C2-9856-FC5F1AD0059D}" destId="{4DCD3AA9-DFDB-4FD8-A186-8618EF4423C3}" srcOrd="1" destOrd="0" presId="urn:microsoft.com/office/officeart/2009/3/layout/DescendingProcess"/>
    <dgm:cxn modelId="{ED369B6E-2EE8-474F-83CD-192DD6C00BE7}" type="presParOf" srcId="{4BA5C0F0-D7C1-40C2-9856-FC5F1AD0059D}" destId="{E35D2666-CCE0-4ECD-92D6-675EDD058375}" srcOrd="2" destOrd="0" presId="urn:microsoft.com/office/officeart/2009/3/layout/DescendingProcess"/>
    <dgm:cxn modelId="{520BD55A-0C26-45A0-8FB8-301A451EC51C}" type="presParOf" srcId="{4BA5C0F0-D7C1-40C2-9856-FC5F1AD0059D}" destId="{03BA0B45-831E-43E9-858B-6B271FB7877F}" srcOrd="3" destOrd="0" presId="urn:microsoft.com/office/officeart/2009/3/layout/DescendingProcess"/>
    <dgm:cxn modelId="{8687D957-B3EC-42A3-B8E0-1CBF656EEEDE}" type="presParOf" srcId="{03BA0B45-831E-43E9-858B-6B271FB7877F}" destId="{F791AEF7-9900-42A8-B196-36D5DC9C176E}" srcOrd="0" destOrd="0" presId="urn:microsoft.com/office/officeart/2009/3/layout/DescendingProcess"/>
    <dgm:cxn modelId="{763CF3C9-DF8C-486C-85DB-5C2D6E6D58BB}" type="presParOf" srcId="{4BA5C0F0-D7C1-40C2-9856-FC5F1AD0059D}" destId="{9CF45CA2-0449-485F-9506-4492DB0A9561}" srcOrd="4" destOrd="0" presId="urn:microsoft.com/office/officeart/2009/3/layout/DescendingProcess"/>
    <dgm:cxn modelId="{70B550C6-9B08-4FC1-80DF-0F4B5C557C7F}" type="presParOf" srcId="{4BA5C0F0-D7C1-40C2-9856-FC5F1AD0059D}" destId="{361108B0-3369-4D8C-A531-BF7F70712C5C}" srcOrd="5" destOrd="0" presId="urn:microsoft.com/office/officeart/2009/3/layout/DescendingProcess"/>
    <dgm:cxn modelId="{6964C4CC-3195-468C-A0B2-3F661861E94C}" type="presParOf" srcId="{361108B0-3369-4D8C-A531-BF7F70712C5C}" destId="{59966123-DC93-4BA8-94FD-D3957FB5A8E7}" srcOrd="0" destOrd="0" presId="urn:microsoft.com/office/officeart/2009/3/layout/DescendingProcess"/>
    <dgm:cxn modelId="{19B055B6-7B2D-46B8-883B-C25A7247A00D}" type="presParOf" srcId="{4BA5C0F0-D7C1-40C2-9856-FC5F1AD0059D}" destId="{037AB736-7238-4144-895A-CE2E384191D2}" srcOrd="6" destOrd="0" presId="urn:microsoft.com/office/officeart/2009/3/layout/DescendingProcess"/>
    <dgm:cxn modelId="{6A2F403D-656D-4F79-A875-723B9E25A179}" type="presParOf" srcId="{4BA5C0F0-D7C1-40C2-9856-FC5F1AD0059D}" destId="{3B4FBD98-0E56-40DE-B1CC-7C530064B5EC}" srcOrd="7" destOrd="0" presId="urn:microsoft.com/office/officeart/2009/3/layout/DescendingProcess"/>
    <dgm:cxn modelId="{29A1B085-9E6A-493B-876D-375C9F0810C9}" type="presParOf" srcId="{3B4FBD98-0E56-40DE-B1CC-7C530064B5EC}" destId="{0CD96B4E-C9C7-442D-AA1B-825A2E8C39E3}" srcOrd="0" destOrd="0" presId="urn:microsoft.com/office/officeart/2009/3/layout/DescendingProcess"/>
    <dgm:cxn modelId="{733D0A10-0EFD-476A-B691-671A9C9F2743}" type="presParOf" srcId="{4BA5C0F0-D7C1-40C2-9856-FC5F1AD0059D}" destId="{4D53D69F-95F6-49BA-B66B-8BECBED6B661}" srcOrd="8" destOrd="0" presId="urn:microsoft.com/office/officeart/2009/3/layout/DescendingProcess"/>
    <dgm:cxn modelId="{68B2DD47-029C-49AA-B32E-E5BBFCF4A4D0}" type="presParOf" srcId="{4BA5C0F0-D7C1-40C2-9856-FC5F1AD0059D}" destId="{67FF4074-C1F4-4539-9A23-54422C192317}" srcOrd="9" destOrd="0" presId="urn:microsoft.com/office/officeart/2009/3/layout/DescendingProcess"/>
    <dgm:cxn modelId="{F7949922-0AE0-4E74-A491-2D8FEA843EF3}" type="presParOf" srcId="{67FF4074-C1F4-4539-9A23-54422C192317}" destId="{16F9EB58-824A-4C49-B493-030254BEBB2A}" srcOrd="0" destOrd="0" presId="urn:microsoft.com/office/officeart/2009/3/layout/DescendingProcess"/>
    <dgm:cxn modelId="{98646F1F-1020-442D-994E-305EC54A072D}" type="presParOf" srcId="{4BA5C0F0-D7C1-40C2-9856-FC5F1AD0059D}" destId="{E68099F1-33D7-4A19-8244-68E316E2D61B}" srcOrd="10" destOrd="0" presId="urn:microsoft.com/office/officeart/2009/3/layout/DescendingProcess"/>
    <dgm:cxn modelId="{027B08FC-04A8-455A-9D9B-DE13D334781D}" type="presParOf" srcId="{4BA5C0F0-D7C1-40C2-9856-FC5F1AD0059D}" destId="{E24A17F3-2B88-474B-A1E3-387C75184EDF}" srcOrd="11" destOrd="0" presId="urn:microsoft.com/office/officeart/2009/3/layout/DescendingProcess"/>
    <dgm:cxn modelId="{D1CC6BEF-F33B-4E27-A8C3-16391C17F7B0}" type="presParOf" srcId="{E24A17F3-2B88-474B-A1E3-387C75184EDF}" destId="{03AC3569-7D0B-4D84-ACB6-B6CF5D054FC4}" srcOrd="0" destOrd="0" presId="urn:microsoft.com/office/officeart/2009/3/layout/DescendingProcess"/>
    <dgm:cxn modelId="{C42DB850-83A6-45AE-8C24-AB923CCAFAF8}" type="presParOf" srcId="{4BA5C0F0-D7C1-40C2-9856-FC5F1AD0059D}" destId="{6E677016-B0AF-499A-9336-B3D2B863A0CD}" srcOrd="12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69E2B-CA9F-4603-89F8-2067FDA6FC88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631964-05E5-47E6-B1D9-7690174AAE6F}">
      <dgm:prSet phldrT="[Text]" custT="1"/>
      <dgm:spPr/>
      <dgm:t>
        <a:bodyPr/>
        <a:lstStyle/>
        <a:p>
          <a:r>
            <a:rPr lang="hr-HR" sz="1300" b="1" dirty="0">
              <a:latin typeface="Arial Narrow" panose="020B0606020202030204" pitchFamily="34" charset="0"/>
            </a:rPr>
            <a:t>OBNOVA KONSTRUKCIJE</a:t>
          </a:r>
          <a:endParaRPr lang="en-US" sz="1300" b="1" dirty="0">
            <a:latin typeface="Arial Narrow" panose="020B0606020202030204" pitchFamily="34" charset="0"/>
          </a:endParaRPr>
        </a:p>
      </dgm:t>
    </dgm:pt>
    <dgm:pt modelId="{AF796A40-04D0-470E-9ED6-8E14AFFFB1F7}" type="parTrans" cxnId="{2B98BC74-97ED-412A-8268-D50D01A9D997}">
      <dgm:prSet/>
      <dgm:spPr/>
      <dgm:t>
        <a:bodyPr/>
        <a:lstStyle/>
        <a:p>
          <a:endParaRPr lang="en-US"/>
        </a:p>
      </dgm:t>
    </dgm:pt>
    <dgm:pt modelId="{720A6F04-CC1E-487D-987F-3952F85ECF2B}" type="sibTrans" cxnId="{2B98BC74-97ED-412A-8268-D50D01A9D997}">
      <dgm:prSet/>
      <dgm:spPr/>
      <dgm:t>
        <a:bodyPr/>
        <a:lstStyle/>
        <a:p>
          <a:endParaRPr lang="en-US"/>
        </a:p>
      </dgm:t>
    </dgm:pt>
    <dgm:pt modelId="{2A888A5B-F960-40B3-BF77-6C0AEEF1E7B0}">
      <dgm:prSet phldrT="[Text]" custT="1"/>
      <dgm:spPr/>
      <dgm:t>
        <a:bodyPr/>
        <a:lstStyle/>
        <a:p>
          <a:r>
            <a:rPr lang="hr-HR" sz="1400" b="1" dirty="0">
              <a:latin typeface="Arial Narrow" panose="020B0606020202030204" pitchFamily="34" charset="0"/>
            </a:rPr>
            <a:t>UNAPREĐENJE DRUGI TEMELJNI ZAHTJEVI</a:t>
          </a:r>
          <a:endParaRPr lang="en-US" sz="1400" b="1" dirty="0">
            <a:latin typeface="Arial Narrow" panose="020B0606020202030204" pitchFamily="34" charset="0"/>
          </a:endParaRPr>
        </a:p>
      </dgm:t>
    </dgm:pt>
    <dgm:pt modelId="{290E0AD8-D59B-433E-B754-2EA27E0158BC}" type="parTrans" cxnId="{2872434C-17AF-47B4-A509-37B157D10191}">
      <dgm:prSet/>
      <dgm:spPr/>
      <dgm:t>
        <a:bodyPr/>
        <a:lstStyle/>
        <a:p>
          <a:endParaRPr lang="en-US"/>
        </a:p>
      </dgm:t>
    </dgm:pt>
    <dgm:pt modelId="{B94AC892-FF04-4FA0-B96D-78034B31AAA1}" type="sibTrans" cxnId="{2872434C-17AF-47B4-A509-37B157D10191}">
      <dgm:prSet/>
      <dgm:spPr/>
      <dgm:t>
        <a:bodyPr/>
        <a:lstStyle/>
        <a:p>
          <a:endParaRPr lang="en-US"/>
        </a:p>
      </dgm:t>
    </dgm:pt>
    <dgm:pt modelId="{614AF93F-AE80-4D7C-B4CE-7199BE2E7921}">
      <dgm:prSet phldrT="[Text]" custT="1"/>
      <dgm:spPr/>
      <dgm:t>
        <a:bodyPr/>
        <a:lstStyle/>
        <a:p>
          <a:r>
            <a:rPr lang="hr-HR" sz="1400" b="1" dirty="0">
              <a:latin typeface="Arial Narrow" panose="020B0606020202030204" pitchFamily="34" charset="0"/>
            </a:rPr>
            <a:t>CJELOVITA OBNOVA ZGRADE</a:t>
          </a:r>
          <a:endParaRPr lang="en-US" sz="1400" b="1" dirty="0">
            <a:latin typeface="Arial Narrow" panose="020B0606020202030204" pitchFamily="34" charset="0"/>
          </a:endParaRPr>
        </a:p>
      </dgm:t>
    </dgm:pt>
    <dgm:pt modelId="{B7F8BF8F-DF1E-48E4-BAAF-A70729D3E9AD}" type="sibTrans" cxnId="{3B4E4FE2-C2F2-4977-8D73-453553074DC7}">
      <dgm:prSet/>
      <dgm:spPr/>
      <dgm:t>
        <a:bodyPr/>
        <a:lstStyle/>
        <a:p>
          <a:endParaRPr lang="en-US"/>
        </a:p>
      </dgm:t>
    </dgm:pt>
    <dgm:pt modelId="{3CE3C141-FA34-48C3-B9D0-38B9F687A1E8}" type="parTrans" cxnId="{3B4E4FE2-C2F2-4977-8D73-453553074DC7}">
      <dgm:prSet/>
      <dgm:spPr/>
      <dgm:t>
        <a:bodyPr/>
        <a:lstStyle/>
        <a:p>
          <a:endParaRPr lang="en-US"/>
        </a:p>
      </dgm:t>
    </dgm:pt>
    <dgm:pt modelId="{719983A5-A101-4AB0-A340-2063EB13DFA7}" type="pres">
      <dgm:prSet presAssocID="{BB169E2B-CA9F-4603-89F8-2067FDA6FC88}" presName="Name0" presStyleCnt="0">
        <dgm:presLayoutVars>
          <dgm:chMax val="7"/>
          <dgm:resizeHandles val="exact"/>
        </dgm:presLayoutVars>
      </dgm:prSet>
      <dgm:spPr/>
    </dgm:pt>
    <dgm:pt modelId="{0EC47F02-AE19-4CED-AE97-B6A0FAE61EE6}" type="pres">
      <dgm:prSet presAssocID="{BB169E2B-CA9F-4603-89F8-2067FDA6FC88}" presName="comp1" presStyleCnt="0"/>
      <dgm:spPr/>
    </dgm:pt>
    <dgm:pt modelId="{FB3AE78F-8538-4201-B58A-0858ABE23CAE}" type="pres">
      <dgm:prSet presAssocID="{BB169E2B-CA9F-4603-89F8-2067FDA6FC88}" presName="circle1" presStyleLbl="node1" presStyleIdx="0" presStyleCnt="3" custLinFactNeighborX="791" custLinFactNeighborY="2353"/>
      <dgm:spPr/>
    </dgm:pt>
    <dgm:pt modelId="{579E5FC1-56CC-4470-A371-16AD2240FC23}" type="pres">
      <dgm:prSet presAssocID="{BB169E2B-CA9F-4603-89F8-2067FDA6FC88}" presName="c1text" presStyleLbl="node1" presStyleIdx="0" presStyleCnt="3">
        <dgm:presLayoutVars>
          <dgm:bulletEnabled val="1"/>
        </dgm:presLayoutVars>
      </dgm:prSet>
      <dgm:spPr/>
    </dgm:pt>
    <dgm:pt modelId="{E7D346C1-6290-4FA3-8229-D835F547F2DE}" type="pres">
      <dgm:prSet presAssocID="{BB169E2B-CA9F-4603-89F8-2067FDA6FC88}" presName="comp2" presStyleCnt="0"/>
      <dgm:spPr/>
    </dgm:pt>
    <dgm:pt modelId="{72C3CD8F-342D-444A-93FB-A20705F37B92}" type="pres">
      <dgm:prSet presAssocID="{BB169E2B-CA9F-4603-89F8-2067FDA6FC88}" presName="circle2" presStyleLbl="node1" presStyleIdx="1" presStyleCnt="3" custScaleX="102389" custScaleY="105733"/>
      <dgm:spPr/>
    </dgm:pt>
    <dgm:pt modelId="{6AF54704-122F-49E2-AC2F-8705F956BF65}" type="pres">
      <dgm:prSet presAssocID="{BB169E2B-CA9F-4603-89F8-2067FDA6FC88}" presName="c2text" presStyleLbl="node1" presStyleIdx="1" presStyleCnt="3">
        <dgm:presLayoutVars>
          <dgm:bulletEnabled val="1"/>
        </dgm:presLayoutVars>
      </dgm:prSet>
      <dgm:spPr/>
    </dgm:pt>
    <dgm:pt modelId="{0BD8DBE8-D3CE-4B76-A912-A491EEB6C01B}" type="pres">
      <dgm:prSet presAssocID="{BB169E2B-CA9F-4603-89F8-2067FDA6FC88}" presName="comp3" presStyleCnt="0"/>
      <dgm:spPr/>
    </dgm:pt>
    <dgm:pt modelId="{06ED3EC1-4650-48F9-A77E-88F617ED4677}" type="pres">
      <dgm:prSet presAssocID="{BB169E2B-CA9F-4603-89F8-2067FDA6FC88}" presName="circle3" presStyleLbl="node1" presStyleIdx="2" presStyleCnt="3"/>
      <dgm:spPr/>
    </dgm:pt>
    <dgm:pt modelId="{9C3C5856-3760-4CFE-8E5B-5FEC873D4696}" type="pres">
      <dgm:prSet presAssocID="{BB169E2B-CA9F-4603-89F8-2067FDA6FC88}" presName="c3text" presStyleLbl="node1" presStyleIdx="2" presStyleCnt="3">
        <dgm:presLayoutVars>
          <dgm:bulletEnabled val="1"/>
        </dgm:presLayoutVars>
      </dgm:prSet>
      <dgm:spPr/>
    </dgm:pt>
  </dgm:ptLst>
  <dgm:cxnLst>
    <dgm:cxn modelId="{37E4CB21-F9E0-4E11-8746-8F581414B6CE}" type="presOf" srcId="{82631964-05E5-47E6-B1D9-7690174AAE6F}" destId="{6AF54704-122F-49E2-AC2F-8705F956BF65}" srcOrd="1" destOrd="0" presId="urn:microsoft.com/office/officeart/2005/8/layout/venn2"/>
    <dgm:cxn modelId="{A3AFC12B-DFBE-46A9-83D7-C84989C9C95F}" type="presOf" srcId="{82631964-05E5-47E6-B1D9-7690174AAE6F}" destId="{72C3CD8F-342D-444A-93FB-A20705F37B92}" srcOrd="0" destOrd="0" presId="urn:microsoft.com/office/officeart/2005/8/layout/venn2"/>
    <dgm:cxn modelId="{03124041-47AF-4BDA-BA2F-8B0B1991FD91}" type="presOf" srcId="{2A888A5B-F960-40B3-BF77-6C0AEEF1E7B0}" destId="{9C3C5856-3760-4CFE-8E5B-5FEC873D4696}" srcOrd="1" destOrd="0" presId="urn:microsoft.com/office/officeart/2005/8/layout/venn2"/>
    <dgm:cxn modelId="{2872434C-17AF-47B4-A509-37B157D10191}" srcId="{BB169E2B-CA9F-4603-89F8-2067FDA6FC88}" destId="{2A888A5B-F960-40B3-BF77-6C0AEEF1E7B0}" srcOrd="2" destOrd="0" parTransId="{290E0AD8-D59B-433E-B754-2EA27E0158BC}" sibTransId="{B94AC892-FF04-4FA0-B96D-78034B31AAA1}"/>
    <dgm:cxn modelId="{32FE4F53-ACF5-4805-9A53-45E59D4D582A}" type="presOf" srcId="{BB169E2B-CA9F-4603-89F8-2067FDA6FC88}" destId="{719983A5-A101-4AB0-A340-2063EB13DFA7}" srcOrd="0" destOrd="0" presId="urn:microsoft.com/office/officeart/2005/8/layout/venn2"/>
    <dgm:cxn modelId="{2B98BC74-97ED-412A-8268-D50D01A9D997}" srcId="{BB169E2B-CA9F-4603-89F8-2067FDA6FC88}" destId="{82631964-05E5-47E6-B1D9-7690174AAE6F}" srcOrd="1" destOrd="0" parTransId="{AF796A40-04D0-470E-9ED6-8E14AFFFB1F7}" sibTransId="{720A6F04-CC1E-487D-987F-3952F85ECF2B}"/>
    <dgm:cxn modelId="{B048388C-1EAE-47A5-8A71-D1324732BE4F}" type="presOf" srcId="{614AF93F-AE80-4D7C-B4CE-7199BE2E7921}" destId="{579E5FC1-56CC-4470-A371-16AD2240FC23}" srcOrd="1" destOrd="0" presId="urn:microsoft.com/office/officeart/2005/8/layout/venn2"/>
    <dgm:cxn modelId="{727AF290-A1AE-4C56-89F2-F5E5E82585F5}" type="presOf" srcId="{614AF93F-AE80-4D7C-B4CE-7199BE2E7921}" destId="{FB3AE78F-8538-4201-B58A-0858ABE23CAE}" srcOrd="0" destOrd="0" presId="urn:microsoft.com/office/officeart/2005/8/layout/venn2"/>
    <dgm:cxn modelId="{1A1BC3BF-19E1-4A9C-9647-F87FFE89341F}" type="presOf" srcId="{2A888A5B-F960-40B3-BF77-6C0AEEF1E7B0}" destId="{06ED3EC1-4650-48F9-A77E-88F617ED4677}" srcOrd="0" destOrd="0" presId="urn:microsoft.com/office/officeart/2005/8/layout/venn2"/>
    <dgm:cxn modelId="{3B4E4FE2-C2F2-4977-8D73-453553074DC7}" srcId="{BB169E2B-CA9F-4603-89F8-2067FDA6FC88}" destId="{614AF93F-AE80-4D7C-B4CE-7199BE2E7921}" srcOrd="0" destOrd="0" parTransId="{3CE3C141-FA34-48C3-B9D0-38B9F687A1E8}" sibTransId="{B7F8BF8F-DF1E-48E4-BAAF-A70729D3E9AD}"/>
    <dgm:cxn modelId="{D807348C-6BAC-48BA-B1BE-1D2FCF5B9CE6}" type="presParOf" srcId="{719983A5-A101-4AB0-A340-2063EB13DFA7}" destId="{0EC47F02-AE19-4CED-AE97-B6A0FAE61EE6}" srcOrd="0" destOrd="0" presId="urn:microsoft.com/office/officeart/2005/8/layout/venn2"/>
    <dgm:cxn modelId="{B9F7734C-02E7-4DAF-BDF8-637421D0D0B1}" type="presParOf" srcId="{0EC47F02-AE19-4CED-AE97-B6A0FAE61EE6}" destId="{FB3AE78F-8538-4201-B58A-0858ABE23CAE}" srcOrd="0" destOrd="0" presId="urn:microsoft.com/office/officeart/2005/8/layout/venn2"/>
    <dgm:cxn modelId="{1D47EC84-CC9C-43FA-8A02-975F163BFF7D}" type="presParOf" srcId="{0EC47F02-AE19-4CED-AE97-B6A0FAE61EE6}" destId="{579E5FC1-56CC-4470-A371-16AD2240FC23}" srcOrd="1" destOrd="0" presId="urn:microsoft.com/office/officeart/2005/8/layout/venn2"/>
    <dgm:cxn modelId="{E41436A4-CB6B-4B2D-B5D1-36A0B8450740}" type="presParOf" srcId="{719983A5-A101-4AB0-A340-2063EB13DFA7}" destId="{E7D346C1-6290-4FA3-8229-D835F547F2DE}" srcOrd="1" destOrd="0" presId="urn:microsoft.com/office/officeart/2005/8/layout/venn2"/>
    <dgm:cxn modelId="{238D93A6-38F9-48FC-BD6B-BF22C9FE3747}" type="presParOf" srcId="{E7D346C1-6290-4FA3-8229-D835F547F2DE}" destId="{72C3CD8F-342D-444A-93FB-A20705F37B92}" srcOrd="0" destOrd="0" presId="urn:microsoft.com/office/officeart/2005/8/layout/venn2"/>
    <dgm:cxn modelId="{067C6554-6C6A-446A-B706-A5385DDFE97B}" type="presParOf" srcId="{E7D346C1-6290-4FA3-8229-D835F547F2DE}" destId="{6AF54704-122F-49E2-AC2F-8705F956BF65}" srcOrd="1" destOrd="0" presId="urn:microsoft.com/office/officeart/2005/8/layout/venn2"/>
    <dgm:cxn modelId="{5D1C6652-F1D7-406E-BBEC-0B3B05B9368A}" type="presParOf" srcId="{719983A5-A101-4AB0-A340-2063EB13DFA7}" destId="{0BD8DBE8-D3CE-4B76-A912-A491EEB6C01B}" srcOrd="2" destOrd="0" presId="urn:microsoft.com/office/officeart/2005/8/layout/venn2"/>
    <dgm:cxn modelId="{C19E2CEA-6D8E-439D-84BE-02E83B0B9CDB}" type="presParOf" srcId="{0BD8DBE8-D3CE-4B76-A912-A491EEB6C01B}" destId="{06ED3EC1-4650-48F9-A77E-88F617ED4677}" srcOrd="0" destOrd="0" presId="urn:microsoft.com/office/officeart/2005/8/layout/venn2"/>
    <dgm:cxn modelId="{CA9F9D6A-5A4E-4FA6-A206-36C79D6ABC5E}" type="presParOf" srcId="{0BD8DBE8-D3CE-4B76-A912-A491EEB6C01B}" destId="{9C3C5856-3760-4CFE-8E5B-5FEC873D469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EF518-5358-4264-AA76-882B4C80BC20}">
      <dsp:nvSpPr>
        <dsp:cNvPr id="0" name=""/>
        <dsp:cNvSpPr/>
      </dsp:nvSpPr>
      <dsp:spPr>
        <a:xfrm rot="4396374">
          <a:off x="1381111" y="1078272"/>
          <a:ext cx="4677714" cy="3262122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1AEF7-9900-42A8-B196-36D5DC9C176E}">
      <dsp:nvSpPr>
        <dsp:cNvPr id="0" name=""/>
        <dsp:cNvSpPr/>
      </dsp:nvSpPr>
      <dsp:spPr>
        <a:xfrm>
          <a:off x="2856397" y="1400183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66123-DC93-4BA8-94FD-D3957FB5A8E7}">
      <dsp:nvSpPr>
        <dsp:cNvPr id="0" name=""/>
        <dsp:cNvSpPr/>
      </dsp:nvSpPr>
      <dsp:spPr>
        <a:xfrm>
          <a:off x="3422648" y="1796288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96B4E-C9C7-442D-AA1B-825A2E8C39E3}">
      <dsp:nvSpPr>
        <dsp:cNvPr id="0" name=""/>
        <dsp:cNvSpPr/>
      </dsp:nvSpPr>
      <dsp:spPr>
        <a:xfrm>
          <a:off x="3899490" y="2257958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D3AA9-DFDB-4FD8-A186-8618EF4423C3}">
      <dsp:nvSpPr>
        <dsp:cNvPr id="0" name=""/>
        <dsp:cNvSpPr/>
      </dsp:nvSpPr>
      <dsp:spPr>
        <a:xfrm>
          <a:off x="967032" y="0"/>
          <a:ext cx="2205397" cy="866986"/>
        </a:xfrm>
        <a:prstGeom prst="rect">
          <a:avLst/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ZAHTJEVI ZAKONA I PROPISA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ZAHTJEVI SIGURNOSTI I ODRŽIVOSTI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KONZERVATORSKI ZAHTJEVI</a:t>
          </a:r>
          <a:endParaRPr lang="en-US" sz="1200" b="1" kern="1200" dirty="0"/>
        </a:p>
      </dsp:txBody>
      <dsp:txXfrm>
        <a:off x="967032" y="0"/>
        <a:ext cx="2205397" cy="866986"/>
      </dsp:txXfrm>
    </dsp:sp>
    <dsp:sp modelId="{E35D2666-CCE0-4ECD-92D6-675EDD058375}">
      <dsp:nvSpPr>
        <dsp:cNvPr id="0" name=""/>
        <dsp:cNvSpPr/>
      </dsp:nvSpPr>
      <dsp:spPr>
        <a:xfrm>
          <a:off x="3524756" y="728906"/>
          <a:ext cx="3577226" cy="875673"/>
        </a:xfrm>
        <a:prstGeom prst="rect">
          <a:avLst/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POSTOJEĆE STANJE RIZIKA</a:t>
          </a:r>
          <a:r>
            <a:rPr lang="hr-HR" sz="1200" kern="1200" dirty="0"/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OŠTEĆENE ZGRADE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TIPOVI OŠTEĆENJA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VREMENSKO PROPADANJE</a:t>
          </a:r>
          <a:endParaRPr lang="en-US" sz="1200" b="1" kern="1200" dirty="0"/>
        </a:p>
      </dsp:txBody>
      <dsp:txXfrm>
        <a:off x="3524756" y="728906"/>
        <a:ext cx="3577226" cy="875673"/>
      </dsp:txXfrm>
    </dsp:sp>
    <dsp:sp modelId="{9CF45CA2-0449-485F-9506-4492DB0A9561}">
      <dsp:nvSpPr>
        <dsp:cNvPr id="0" name=""/>
        <dsp:cNvSpPr/>
      </dsp:nvSpPr>
      <dsp:spPr>
        <a:xfrm>
          <a:off x="731183" y="1248218"/>
          <a:ext cx="2401579" cy="1214266"/>
        </a:xfrm>
        <a:prstGeom prst="rect">
          <a:avLst/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IZVORNO STANJE RIZIKA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POTRESNI HAZARD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LOKALNO PODZEMLJE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OŠTETLJVOST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KONCENTRACIJA  </a:t>
          </a:r>
          <a:endParaRPr lang="en-US" sz="1200" b="1" kern="1200" dirty="0"/>
        </a:p>
      </dsp:txBody>
      <dsp:txXfrm>
        <a:off x="731183" y="1248218"/>
        <a:ext cx="2401579" cy="1214266"/>
      </dsp:txXfrm>
    </dsp:sp>
    <dsp:sp modelId="{16F9EB58-824A-4C49-B493-030254BEBB2A}">
      <dsp:nvSpPr>
        <dsp:cNvPr id="0" name=""/>
        <dsp:cNvSpPr/>
      </dsp:nvSpPr>
      <dsp:spPr>
        <a:xfrm>
          <a:off x="4311959" y="2768396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AB736-7238-4144-895A-CE2E384191D2}">
      <dsp:nvSpPr>
        <dsp:cNvPr id="0" name=""/>
        <dsp:cNvSpPr/>
      </dsp:nvSpPr>
      <dsp:spPr>
        <a:xfrm>
          <a:off x="1581667" y="2617931"/>
          <a:ext cx="2324608" cy="1343144"/>
        </a:xfrm>
        <a:prstGeom prst="rect">
          <a:avLst/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TRADICIJSKE GRAĐEVINE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STRUKTURA 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 MATERIJALI i TEHNOLOGIJA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 PROJEKTIRANJE, PRORAČUNI </a:t>
          </a:r>
          <a:endParaRPr lang="en-US" sz="1200" b="1" kern="1200" dirty="0"/>
        </a:p>
      </dsp:txBody>
      <dsp:txXfrm>
        <a:off x="1581667" y="2617931"/>
        <a:ext cx="2324608" cy="1343144"/>
      </dsp:txXfrm>
    </dsp:sp>
    <dsp:sp modelId="{4D53D69F-95F6-49BA-B66B-8BECBED6B661}">
      <dsp:nvSpPr>
        <dsp:cNvPr id="0" name=""/>
        <dsp:cNvSpPr/>
      </dsp:nvSpPr>
      <dsp:spPr>
        <a:xfrm>
          <a:off x="2718927" y="4000012"/>
          <a:ext cx="1623440" cy="587634"/>
        </a:xfrm>
        <a:prstGeom prst="rect">
          <a:avLst/>
        </a:prstGeom>
        <a:solidFill>
          <a:srgbClr val="EAEAEA"/>
        </a:solidFill>
        <a:ln>
          <a:solidFill>
            <a:srgbClr val="EAEAEA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UKLJUČENOST TIJEKA</a:t>
          </a:r>
          <a:endParaRPr lang="en-US" sz="1200" b="1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718927" y="4000012"/>
        <a:ext cx="1623440" cy="587634"/>
      </dsp:txXfrm>
    </dsp:sp>
    <dsp:sp modelId="{03AC3569-7D0B-4D84-ACB6-B6CF5D054FC4}">
      <dsp:nvSpPr>
        <dsp:cNvPr id="0" name=""/>
        <dsp:cNvSpPr/>
      </dsp:nvSpPr>
      <dsp:spPr>
        <a:xfrm>
          <a:off x="4644557" y="3289130"/>
          <a:ext cx="118126" cy="118126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099F1-33D7-4A19-8244-68E316E2D61B}">
      <dsp:nvSpPr>
        <dsp:cNvPr id="0" name=""/>
        <dsp:cNvSpPr/>
      </dsp:nvSpPr>
      <dsp:spPr>
        <a:xfrm>
          <a:off x="4657887" y="1957725"/>
          <a:ext cx="2704151" cy="713902"/>
        </a:xfrm>
        <a:prstGeom prst="rect">
          <a:avLst/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MODERNA ZNANJA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/>
            <a:t>TEHNOLOGIJ I MATERIJALA</a:t>
          </a:r>
          <a:endParaRPr lang="en-US" b="1" kern="1200" dirty="0"/>
        </a:p>
      </dsp:txBody>
      <dsp:txXfrm>
        <a:off x="4657887" y="1957725"/>
        <a:ext cx="2704151" cy="713902"/>
      </dsp:txXfrm>
    </dsp:sp>
    <dsp:sp modelId="{6E677016-B0AF-499A-9336-B3D2B863A0CD}">
      <dsp:nvSpPr>
        <dsp:cNvPr id="0" name=""/>
        <dsp:cNvSpPr/>
      </dsp:nvSpPr>
      <dsp:spPr>
        <a:xfrm>
          <a:off x="5256564" y="2820403"/>
          <a:ext cx="2301034" cy="866986"/>
        </a:xfrm>
        <a:prstGeom prst="rect">
          <a:avLst/>
        </a:prstGeom>
        <a:solidFill>
          <a:srgbClr val="EAEAE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VRIJEME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TEHNIČKE MOGUĆNOSTI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TROŠKOVI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rPr>
            <a:t> VLASNIČKI ODNOSI   </a:t>
          </a:r>
          <a:endParaRPr lang="en-US" sz="12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5256564" y="2820403"/>
        <a:ext cx="2301034" cy="866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AE78F-8538-4201-B58A-0858ABE23CAE}">
      <dsp:nvSpPr>
        <dsp:cNvPr id="0" name=""/>
        <dsp:cNvSpPr/>
      </dsp:nvSpPr>
      <dsp:spPr>
        <a:xfrm>
          <a:off x="2483856" y="0"/>
          <a:ext cx="3757485" cy="3757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latin typeface="Arial Narrow" panose="020B0606020202030204" pitchFamily="34" charset="0"/>
            </a:rPr>
            <a:t>CJELOVITA OBNOVA ZGRADE</a:t>
          </a:r>
          <a:endParaRPr lang="en-US" sz="1400" b="1" kern="1200" dirty="0">
            <a:latin typeface="Arial Narrow" panose="020B0606020202030204" pitchFamily="34" charset="0"/>
          </a:endParaRPr>
        </a:p>
      </dsp:txBody>
      <dsp:txXfrm>
        <a:off x="3705978" y="187874"/>
        <a:ext cx="1313241" cy="563622"/>
      </dsp:txXfrm>
    </dsp:sp>
    <dsp:sp modelId="{72C3CD8F-342D-444A-93FB-A20705F37B92}">
      <dsp:nvSpPr>
        <dsp:cNvPr id="0" name=""/>
        <dsp:cNvSpPr/>
      </dsp:nvSpPr>
      <dsp:spPr>
        <a:xfrm>
          <a:off x="2890158" y="818199"/>
          <a:ext cx="2885438" cy="29796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kern="1200" dirty="0">
              <a:latin typeface="Arial Narrow" panose="020B0606020202030204" pitchFamily="34" charset="0"/>
            </a:rPr>
            <a:t>OBNOVA KONSTRUKCIJE</a:t>
          </a:r>
          <a:endParaRPr lang="en-US" sz="1300" b="1" kern="1200" dirty="0">
            <a:latin typeface="Arial Narrow" panose="020B0606020202030204" pitchFamily="34" charset="0"/>
          </a:endParaRPr>
        </a:p>
      </dsp:txBody>
      <dsp:txXfrm>
        <a:off x="3660570" y="1004429"/>
        <a:ext cx="1344614" cy="558689"/>
      </dsp:txXfrm>
    </dsp:sp>
    <dsp:sp modelId="{06ED3EC1-4650-48F9-A77E-88F617ED4677}">
      <dsp:nvSpPr>
        <dsp:cNvPr id="0" name=""/>
        <dsp:cNvSpPr/>
      </dsp:nvSpPr>
      <dsp:spPr>
        <a:xfrm>
          <a:off x="3393506" y="1838351"/>
          <a:ext cx="1878742" cy="18787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1" kern="1200" dirty="0">
              <a:latin typeface="Arial Narrow" panose="020B0606020202030204" pitchFamily="34" charset="0"/>
            </a:rPr>
            <a:t>UNAPREĐENJE DRUGI TEMELJNI ZAHTJEVI</a:t>
          </a:r>
          <a:endParaRPr lang="en-US" sz="1400" b="1" kern="1200" dirty="0">
            <a:latin typeface="Arial Narrow" panose="020B0606020202030204" pitchFamily="34" charset="0"/>
          </a:endParaRPr>
        </a:p>
      </dsp:txBody>
      <dsp:txXfrm>
        <a:off x="3668641" y="2308037"/>
        <a:ext cx="1328471" cy="939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2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002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9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8255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7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5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7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6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2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9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1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BA54D-0270-4E4F-B6DB-6E774BB9EF43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9D6F2D7-4C8C-4090-BAAC-36879B7C4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6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BDEB-AD96-4CC6-9C82-FF8B1E545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IZAZOVI OBNOVE KULTURNE BAŠTINE</a:t>
            </a:r>
            <a:br>
              <a:rPr lang="hr-HR" sz="32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2400" b="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mr.</a:t>
            </a:r>
            <a:r>
              <a:rPr lang="en-US" sz="2400" b="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 sc. Mihaela Zamolo,</a:t>
            </a:r>
            <a:r>
              <a:rPr lang="hr-HR" sz="1000" dirty="0"/>
              <a:t>. </a:t>
            </a:r>
            <a:r>
              <a:rPr lang="hr-HR" sz="2400" dirty="0" err="1">
                <a:latin typeface="Arial Narrow" panose="020B0606020202030204" pitchFamily="34" charset="0"/>
              </a:rPr>
              <a:t>dipl.ing.građ</a:t>
            </a:r>
            <a:r>
              <a:rPr lang="hr-HR" sz="2400" dirty="0">
                <a:latin typeface="Arial Narrow" panose="020B0606020202030204" pitchFamily="34" charset="0"/>
              </a:rPr>
              <a:t>., Zamolo M d.o.o., </a:t>
            </a:r>
            <a:r>
              <a:rPr lang="hr-HR" sz="1000" dirty="0"/>
              <a:t> </a:t>
            </a:r>
            <a:r>
              <a:rPr lang="hr-HR" sz="2400" b="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HCPI - IS</a:t>
            </a:r>
            <a:endParaRPr lang="en-U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2623D-2741-4C8C-A9B2-B05FE2306A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pPr algn="l"/>
            <a:endParaRPr lang="hr-HR" sz="11200" b="0" i="0" u="none" strike="noStrike" baseline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l"/>
            <a:r>
              <a:rPr lang="hr-HR" sz="11200" b="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PROJEKT</a:t>
            </a:r>
          </a:p>
          <a:p>
            <a:pPr algn="l"/>
            <a:r>
              <a:rPr lang="en-US" sz="960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Potresni</a:t>
            </a:r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960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rizik</a:t>
            </a:r>
            <a:r>
              <a:rPr lang="hr-HR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960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Grada</a:t>
            </a:r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960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Zagreba</a:t>
            </a:r>
            <a:endParaRPr lang="hr-HR" sz="9600" i="0" u="none" strike="noStrike" baseline="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Prv</a:t>
            </a:r>
            <a:r>
              <a:rPr lang="hr-HR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a</a:t>
            </a:r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960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stru</a:t>
            </a:r>
            <a:r>
              <a:rPr lang="hr-HR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č</a:t>
            </a:r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n</a:t>
            </a:r>
            <a:r>
              <a:rPr lang="hr-HR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a</a:t>
            </a:r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9600" i="0" u="none" strike="noStrike" baseline="0" dirty="0" err="1">
                <a:solidFill>
                  <a:schemeClr val="tx1"/>
                </a:solidFill>
                <a:latin typeface="Arial Narrow" panose="020B0606020202030204" pitchFamily="34" charset="0"/>
              </a:rPr>
              <a:t>konferencij</a:t>
            </a:r>
            <a:r>
              <a:rPr lang="hr-HR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a, </a:t>
            </a:r>
            <a:r>
              <a:rPr lang="en-US" sz="9600" i="0" u="none" strike="noStrike" baseline="0" dirty="0">
                <a:solidFill>
                  <a:schemeClr val="tx1"/>
                </a:solidFill>
                <a:latin typeface="Arial Narrow" panose="020B0606020202030204" pitchFamily="34" charset="0"/>
              </a:rPr>
              <a:t>24.3.2022.</a:t>
            </a:r>
          </a:p>
          <a:p>
            <a:pPr algn="l"/>
            <a:r>
              <a:rPr lang="en-US" sz="1800" b="1" i="0" u="none" strike="noStrike" baseline="0" dirty="0">
                <a:solidFill>
                  <a:srgbClr val="FCFFFF"/>
                </a:solidFill>
                <a:latin typeface="MyriadPro-Bold"/>
              </a:rPr>
              <a:t>ZICER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6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0479-A576-4E67-8D69-6E49E346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 - konzervatorski zahtjevi 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očuvati kulturnu baština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CFB5A-B6EE-4049-AD1D-30A281125E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9317" y="2126222"/>
            <a:ext cx="4607471" cy="347558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očuvati izvorne/povijesne graditeljske i oblikovne karakteristike zgrade </a:t>
            </a:r>
          </a:p>
          <a:p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sačuvati ili primijeniti izvorne materijale, (žbuka, profilacija, stolarija) s potrebnim ojačanjima (kriteriji konstrukcije)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obnoviti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u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izvornom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obliku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popravkom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ili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zamjenom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(replika)</a:t>
            </a:r>
            <a:endParaRPr lang="en-US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rekonstrukcij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i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obnov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dekorativnih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arhitektonskih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elemenata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i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skulptura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45F38-117E-4D67-8024-6FF506450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2934050"/>
          </a:xfrm>
          <a:solidFill>
            <a:srgbClr val="EAEAEA"/>
          </a:solidFill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nije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dopuštena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ugradnja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graditeljskih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elemenata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i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opreme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koja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nije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u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skladu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s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autentičnim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elementima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gradnje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nisu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dopušteni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zahvati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kojima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se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bitno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utječe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integritet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povijesne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strukture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i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mijenja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izvornost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konstrukcije</a:t>
            </a:r>
            <a:endParaRPr lang="hr-HR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3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0ED5-1936-4CD2-AD14-3E49B130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 – unapređenje svojstava i smanjenje rizika</a:t>
            </a:r>
            <a:br>
              <a:rPr lang="hr-HR" dirty="0"/>
            </a:br>
            <a:endParaRPr lang="hr-H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86E7-25EB-4BF8-A221-61A76CB3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9130" y="1817518"/>
            <a:ext cx="4942444" cy="4054555"/>
          </a:xfrm>
          <a:solidFill>
            <a:srgbClr val="FFFFCC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sz="2900" dirty="0">
                <a:latin typeface="Arial Narrow" panose="020B0606020202030204" pitchFamily="34" charset="0"/>
              </a:rPr>
              <a:t>CILJEVI da se smanji rizik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potresno otpornija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sigurnija u slučaju požara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zdravije mjesto za život i boravak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sigurnija i pristupačnija 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bolje zaštićena od buke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energetski učinkovitija</a:t>
            </a:r>
          </a:p>
          <a:p>
            <a:r>
              <a:rPr lang="hr-HR" sz="2900" dirty="0">
                <a:latin typeface="Arial Narrow" panose="020B0606020202030204" pitchFamily="34" charset="0"/>
              </a:rPr>
              <a:t>održiva i koristi prirodne izvore</a:t>
            </a:r>
          </a:p>
          <a:p>
            <a:endParaRPr lang="hr-HR" sz="2900" dirty="0">
              <a:latin typeface="Arial Narrow" panose="020B0606020202030204" pitchFamily="34" charset="0"/>
            </a:endParaRPr>
          </a:p>
          <a:p>
            <a:r>
              <a:rPr lang="hr-HR" sz="2900" dirty="0">
                <a:latin typeface="Arial Narrow" panose="020B0606020202030204" pitchFamily="34" charset="0"/>
              </a:rPr>
              <a:t>očuvana kulturna vrijednost</a:t>
            </a:r>
          </a:p>
          <a:p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DE940-7948-4745-93E2-A3D837D9B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6255" y="1913410"/>
            <a:ext cx="4323424" cy="2798133"/>
          </a:xfrm>
          <a:noFill/>
          <a:ln w="3810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HR" sz="1400" i="1" dirty="0"/>
              <a:t>TEMELJNI ZAHTJEVI za građevinu (ZOG):</a:t>
            </a:r>
          </a:p>
          <a:p>
            <a:pPr marL="0" indent="0">
              <a:buNone/>
            </a:pPr>
            <a:r>
              <a:rPr lang="hr-HR" sz="1400" i="1" dirty="0"/>
              <a:t>1. mehanička otpornost i stabilnost</a:t>
            </a:r>
          </a:p>
          <a:p>
            <a:pPr marL="0" indent="0">
              <a:buNone/>
            </a:pPr>
            <a:r>
              <a:rPr lang="hr-HR" sz="1400" i="1" dirty="0"/>
              <a:t>2. sigurnost u slučaju požara</a:t>
            </a:r>
          </a:p>
          <a:p>
            <a:pPr marL="0" indent="0">
              <a:buNone/>
            </a:pPr>
            <a:r>
              <a:rPr lang="hr-HR" sz="1400" i="1" dirty="0"/>
              <a:t>3. higijena, zdravlje i okoliš</a:t>
            </a:r>
          </a:p>
          <a:p>
            <a:pPr marL="0" indent="0">
              <a:buNone/>
            </a:pPr>
            <a:r>
              <a:rPr lang="hr-HR" sz="1400" i="1" dirty="0"/>
              <a:t>4. sigurnost i pristupačnost tijekom uporabe</a:t>
            </a:r>
          </a:p>
          <a:p>
            <a:pPr marL="0" indent="0">
              <a:buNone/>
            </a:pPr>
            <a:r>
              <a:rPr lang="hr-HR" sz="1400" i="1" dirty="0"/>
              <a:t>5. zaštita od buke</a:t>
            </a:r>
          </a:p>
          <a:p>
            <a:pPr marL="0" indent="0">
              <a:buNone/>
            </a:pPr>
            <a:r>
              <a:rPr lang="hr-HR" sz="1400" i="1" dirty="0"/>
              <a:t>6. gospodarenje energijom i očuvanje topline</a:t>
            </a:r>
          </a:p>
          <a:p>
            <a:pPr marL="0" indent="0">
              <a:buNone/>
            </a:pPr>
            <a:r>
              <a:rPr lang="hr-HR" sz="1400" i="1" dirty="0"/>
              <a:t>7. održiva uporaba prirodnih izvora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AC37F98-0844-4BF1-A23D-C2D39628F761}"/>
              </a:ext>
            </a:extLst>
          </p:cNvPr>
          <p:cNvSpPr/>
          <p:nvPr/>
        </p:nvSpPr>
        <p:spPr>
          <a:xfrm>
            <a:off x="234987" y="6412006"/>
            <a:ext cx="2168712" cy="42612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Arial Narrow" panose="020B0606020202030204" pitchFamily="34" charset="0"/>
              </a:rPr>
              <a:t>BBB???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72A4AE6-EA68-4AC8-B92F-7FA9FDF57057}"/>
              </a:ext>
            </a:extLst>
          </p:cNvPr>
          <p:cNvSpPr/>
          <p:nvPr/>
        </p:nvSpPr>
        <p:spPr>
          <a:xfrm>
            <a:off x="5460569" y="5391160"/>
            <a:ext cx="4857181" cy="57777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Arial Narrow" panose="020B0606020202030204" pitchFamily="34" charset="0"/>
              </a:rPr>
              <a:t>Temeljni zahtjevi (potresna otpornost)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200751F9-EC85-4281-AB51-D65343021805}"/>
              </a:ext>
            </a:extLst>
          </p:cNvPr>
          <p:cNvSpPr/>
          <p:nvPr/>
        </p:nvSpPr>
        <p:spPr>
          <a:xfrm>
            <a:off x="5460564" y="6185499"/>
            <a:ext cx="4857186" cy="65263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Arial Narrow" panose="020B0606020202030204" pitchFamily="34" charset="0"/>
              </a:rPr>
              <a:t>Konzervatorski i restauratorski uvjeti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502A5618-9774-4DE3-BACD-649CC07BCB03}"/>
              </a:ext>
            </a:extLst>
          </p:cNvPr>
          <p:cNvSpPr/>
          <p:nvPr/>
        </p:nvSpPr>
        <p:spPr>
          <a:xfrm>
            <a:off x="2121085" y="5751324"/>
            <a:ext cx="3740979" cy="5549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Arial Narrow" panose="020B0606020202030204" pitchFamily="34" charset="0"/>
              </a:rPr>
              <a:t>NAĆI OPTIMALNO RJEŠENJE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930C49D-A1B7-4545-AD4A-A329EA232752}"/>
              </a:ext>
            </a:extLst>
          </p:cNvPr>
          <p:cNvSpPr txBox="1">
            <a:spLocks/>
          </p:cNvSpPr>
          <p:nvPr/>
        </p:nvSpPr>
        <p:spPr>
          <a:xfrm>
            <a:off x="7380037" y="4790825"/>
            <a:ext cx="4284305" cy="6576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1600" i="1" dirty="0"/>
              <a:t>KONZERVATORSKE I RESAURATORSKE SMJERNICE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35EE88A2-26C5-4A8C-88EA-805504B4F074}"/>
              </a:ext>
            </a:extLst>
          </p:cNvPr>
          <p:cNvSpPr/>
          <p:nvPr/>
        </p:nvSpPr>
        <p:spPr>
          <a:xfrm>
            <a:off x="4216893" y="1117649"/>
            <a:ext cx="4323425" cy="64740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4B9A59B7-C4C7-4C19-BF84-3F6D9FFF5E5B}"/>
              </a:ext>
            </a:extLst>
          </p:cNvPr>
          <p:cNvSpPr/>
          <p:nvPr/>
        </p:nvSpPr>
        <p:spPr>
          <a:xfrm>
            <a:off x="3876958" y="4715026"/>
            <a:ext cx="4146993" cy="56760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1B1AD8B5-14F8-4A62-87A9-7407B38B064A}"/>
              </a:ext>
            </a:extLst>
          </p:cNvPr>
          <p:cNvSpPr/>
          <p:nvPr/>
        </p:nvSpPr>
        <p:spPr>
          <a:xfrm>
            <a:off x="2791805" y="6412007"/>
            <a:ext cx="2451997" cy="42612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latin typeface="Arial Narrow" panose="020B0606020202030204" pitchFamily="34" charset="0"/>
              </a:rPr>
              <a:t>SMANJITI RIZIK</a:t>
            </a:r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2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0ED5-1936-4CD2-AD14-3E49B130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potresno otpornija zgrada → </a:t>
            </a:r>
            <a:r>
              <a:rPr lang="hr-HR" sz="3200" dirty="0">
                <a:latin typeface="Arial Narrow" panose="020B0606020202030204" pitchFamily="34" charset="0"/>
              </a:rPr>
              <a:t>manji rizik na potres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86E7-25EB-4BF8-A221-61A76CB31B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DE940-7948-4745-93E2-A3D837D9B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1201" y="1309977"/>
            <a:ext cx="5181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hr-HR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891C1338-D508-4B7D-9ACD-2A6BD78F5736}"/>
              </a:ext>
            </a:extLst>
          </p:cNvPr>
          <p:cNvSpPr/>
          <p:nvPr/>
        </p:nvSpPr>
        <p:spPr>
          <a:xfrm>
            <a:off x="958713" y="3699377"/>
            <a:ext cx="5181600" cy="1848645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Na temelju zakonu i programu mjera, 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Na temelju konzervatorskog ELABORATA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Ministar nadležan za kulturu može odlukom utvrditi konzervatorske smjernice za posebno zaštićene ili građevine unutar zaštićene kulturno-povijesne cjeline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F296A8-559E-4D8B-9EE0-6C83F8B4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272" y="1845816"/>
            <a:ext cx="2288635" cy="1430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6B137-D344-41C9-B81D-0F34F2E8A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379" y="1913190"/>
            <a:ext cx="2207178" cy="1471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88B4C-4CB4-478C-916D-F5D935272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6837" y="3500982"/>
            <a:ext cx="1989588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02ABA-209C-41DC-8516-7C96FF6AF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272" y="3384642"/>
            <a:ext cx="2627593" cy="1471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566F7-5CCB-46AB-AC77-E130D71CA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832" y="4942364"/>
            <a:ext cx="2052593" cy="136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08B2CD-6C67-4E8D-8FB6-39910A567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272" y="4942364"/>
            <a:ext cx="2543351" cy="1429040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4ED7781D-8624-42B0-BAFF-C90CAD809A3F}"/>
              </a:ext>
            </a:extLst>
          </p:cNvPr>
          <p:cNvSpPr/>
          <p:nvPr/>
        </p:nvSpPr>
        <p:spPr>
          <a:xfrm>
            <a:off x="958713" y="1935204"/>
            <a:ext cx="5181600" cy="1565778"/>
          </a:xfrm>
          <a:prstGeom prst="flowChartProcess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b="0" i="1" dirty="0">
                <a:solidFill>
                  <a:srgbClr val="000000"/>
                </a:solidFill>
                <a:effectLst/>
                <a:latin typeface="Minion Pro"/>
              </a:rPr>
              <a:t>Mehanička otpornost i stabilnost (TZ1)</a:t>
            </a:r>
          </a:p>
          <a:p>
            <a:pPr algn="just" fontAlgn="base"/>
            <a:r>
              <a:rPr lang="hr-HR" b="0" i="1" dirty="0">
                <a:solidFill>
                  <a:srgbClr val="000000"/>
                </a:solidFill>
                <a:effectLst/>
                <a:latin typeface="Minion Pro"/>
              </a:rPr>
              <a:t>Građevina takva da </a:t>
            </a:r>
            <a:r>
              <a:rPr lang="hr-HR" b="0" i="1" dirty="0">
                <a:solidFill>
                  <a:schemeClr val="tx1"/>
                </a:solidFill>
                <a:effectLst/>
                <a:latin typeface="Minion Pro"/>
              </a:rPr>
              <a:t>ne dođe do:</a:t>
            </a:r>
          </a:p>
          <a:p>
            <a:pPr algn="just" fontAlgn="base"/>
            <a:r>
              <a:rPr lang="hr-HR" b="0" i="1" dirty="0">
                <a:solidFill>
                  <a:srgbClr val="000000"/>
                </a:solidFill>
                <a:effectLst/>
                <a:latin typeface="Minion Pro"/>
              </a:rPr>
              <a:t>1. </a:t>
            </a:r>
            <a:r>
              <a:rPr lang="hr-HR" b="0" i="1" dirty="0">
                <a:solidFill>
                  <a:srgbClr val="FF0000"/>
                </a:solidFill>
                <a:effectLst/>
                <a:latin typeface="Minion Pro"/>
              </a:rPr>
              <a:t>rušenja</a:t>
            </a:r>
            <a:endParaRPr lang="hr-HR" b="0" i="1" dirty="0">
              <a:solidFill>
                <a:srgbClr val="000000"/>
              </a:solidFill>
              <a:effectLst/>
              <a:latin typeface="Minion Pro"/>
            </a:endParaRPr>
          </a:p>
          <a:p>
            <a:pPr algn="just" fontAlgn="base"/>
            <a:r>
              <a:rPr lang="hr-HR" b="0" i="1" dirty="0">
                <a:solidFill>
                  <a:srgbClr val="000000"/>
                </a:solidFill>
                <a:effectLst/>
                <a:latin typeface="Minion Pro"/>
              </a:rPr>
              <a:t>2. </a:t>
            </a:r>
            <a:r>
              <a:rPr lang="hr-HR" b="0" i="1" dirty="0">
                <a:solidFill>
                  <a:srgbClr val="FF0000"/>
                </a:solidFill>
                <a:effectLst/>
                <a:latin typeface="Minion Pro"/>
              </a:rPr>
              <a:t>velikih deformacija</a:t>
            </a:r>
            <a:endParaRPr lang="hr-HR" b="0" i="1" dirty="0">
              <a:solidFill>
                <a:srgbClr val="000000"/>
              </a:solidFill>
              <a:effectLst/>
              <a:latin typeface="Minion Pro"/>
            </a:endParaRPr>
          </a:p>
          <a:p>
            <a:pPr algn="just" fontAlgn="base"/>
            <a:r>
              <a:rPr lang="hr-HR" b="0" i="1" dirty="0">
                <a:solidFill>
                  <a:srgbClr val="000000"/>
                </a:solidFill>
                <a:effectLst/>
                <a:latin typeface="Minion Pro"/>
              </a:rPr>
              <a:t>3. </a:t>
            </a:r>
            <a:r>
              <a:rPr lang="hr-HR" b="0" i="1" dirty="0">
                <a:solidFill>
                  <a:srgbClr val="FF0000"/>
                </a:solidFill>
                <a:effectLst/>
                <a:latin typeface="Minion Pro"/>
              </a:rPr>
              <a:t>oštećenja</a:t>
            </a:r>
            <a:r>
              <a:rPr lang="hr-HR" b="0" i="1" dirty="0">
                <a:solidFill>
                  <a:srgbClr val="000000"/>
                </a:solidFill>
                <a:effectLst/>
                <a:latin typeface="Minion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4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86E7-25EB-4BF8-A221-61A76CB3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721220" cy="5032376"/>
          </a:xfrm>
          <a:solidFill>
            <a:schemeClr val="bg1"/>
          </a:solidFill>
          <a:ln>
            <a:solidFill>
              <a:srgbClr val="FFFF00"/>
            </a:solidFill>
          </a:ln>
        </p:spPr>
        <p:txBody>
          <a:bodyPr>
            <a:normAutofit fontScale="25000" lnSpcReduction="20000"/>
          </a:bodyPr>
          <a:lstStyle/>
          <a:p>
            <a:r>
              <a:rPr lang="hr-HR" sz="7400" dirty="0">
                <a:latin typeface="Arial Narrow" panose="020B0606020202030204" pitchFamily="34" charset="0"/>
              </a:rPr>
              <a:t>KONSTRUKCIJSKI ELEMENTI: </a:t>
            </a:r>
          </a:p>
          <a:p>
            <a:pPr lvl="1"/>
            <a:r>
              <a:rPr lang="hr-HR" sz="7400" dirty="0">
                <a:latin typeface="Arial Narrow" panose="020B0606020202030204" pitchFamily="34" charset="0"/>
              </a:rPr>
              <a:t>Zidovi, vanjski, pročelja –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NAČELNO NE</a:t>
            </a:r>
            <a:endParaRPr lang="hr-HR" sz="7400" dirty="0">
              <a:latin typeface="Arial Narrow" panose="020B0606020202030204" pitchFamily="34" charset="0"/>
            </a:endParaRPr>
          </a:p>
          <a:p>
            <a:pPr lvl="1"/>
            <a:r>
              <a:rPr lang="hr-HR" sz="7400" dirty="0">
                <a:latin typeface="Arial Narrow" panose="020B0606020202030204" pitchFamily="34" charset="0"/>
              </a:rPr>
              <a:t>Zidovi, dvorišni, pročelja –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MOGUĆA</a:t>
            </a:r>
            <a:r>
              <a:rPr lang="hr-HR" sz="7400" dirty="0">
                <a:latin typeface="Arial Narrow" panose="020B0606020202030204" pitchFamily="34" charset="0"/>
              </a:rPr>
              <a:t> i često poželjna</a:t>
            </a:r>
          </a:p>
          <a:p>
            <a:pPr lvl="1"/>
            <a:r>
              <a:rPr lang="hr-HR" sz="7400" dirty="0">
                <a:latin typeface="Arial Narrow" panose="020B0606020202030204" pitchFamily="34" charset="0"/>
              </a:rPr>
              <a:t>Zidovi unutarnji –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MOGUĆA</a:t>
            </a:r>
          </a:p>
          <a:p>
            <a:pPr lvl="1"/>
            <a:r>
              <a:rPr lang="hr-HR" sz="7400" dirty="0">
                <a:latin typeface="Arial Narrow" panose="020B0606020202030204" pitchFamily="34" charset="0"/>
              </a:rPr>
              <a:t>Vezni zidovi –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MOGUĆE I NOVI</a:t>
            </a:r>
          </a:p>
          <a:p>
            <a:pPr lvl="1"/>
            <a:r>
              <a:rPr lang="hr-HR" sz="7400" dirty="0">
                <a:latin typeface="Arial Narrow" panose="020B0606020202030204" pitchFamily="34" charset="0"/>
              </a:rPr>
              <a:t>Stropne konstrukcije –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</a:p>
          <a:p>
            <a:pPr lvl="1"/>
            <a:endParaRPr lang="hr-HR" sz="7400" dirty="0">
              <a:latin typeface="Arial Narrow" panose="020B0606020202030204" pitchFamily="34" charset="0"/>
            </a:endParaRPr>
          </a:p>
          <a:p>
            <a:r>
              <a:rPr lang="hr-HR" sz="7400" dirty="0">
                <a:latin typeface="Arial Narrow" panose="020B0606020202030204" pitchFamily="34" charset="0"/>
              </a:rPr>
              <a:t>NEKONSTRUKCIJSKI ELEMENTI:</a:t>
            </a:r>
          </a:p>
          <a:p>
            <a:pPr lvl="1"/>
            <a:r>
              <a:rPr lang="hr-HR" sz="7400" dirty="0">
                <a:latin typeface="Arial Narrow" panose="020B0606020202030204" pitchFamily="34" charset="0"/>
              </a:rPr>
              <a:t>Pregradni zidovi  -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  <a:r>
              <a:rPr lang="hr-HR" sz="7400" dirty="0">
                <a:latin typeface="Arial Narrow" panose="020B0606020202030204" pitchFamily="34" charset="0"/>
              </a:rPr>
              <a:t> i često potrebno </a:t>
            </a:r>
          </a:p>
          <a:p>
            <a:pPr lvl="1"/>
            <a:r>
              <a:rPr lang="hr-HR" sz="7400" dirty="0" err="1">
                <a:latin typeface="Arial Narrow" panose="020B0606020202030204" pitchFamily="34" charset="0"/>
              </a:rPr>
              <a:t>Zabatni</a:t>
            </a:r>
            <a:r>
              <a:rPr lang="hr-HR" sz="7400" dirty="0">
                <a:latin typeface="Arial Narrow" panose="020B0606020202030204" pitchFamily="34" charset="0"/>
              </a:rPr>
              <a:t> zidovi –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MOGUĆA</a:t>
            </a:r>
            <a:r>
              <a:rPr lang="hr-HR" sz="7400" dirty="0">
                <a:latin typeface="Arial Narrow" panose="020B0606020202030204" pitchFamily="34" charset="0"/>
              </a:rPr>
              <a:t> i poželjna</a:t>
            </a:r>
          </a:p>
          <a:p>
            <a:pPr marL="457200" lvl="1" indent="0">
              <a:buNone/>
            </a:pPr>
            <a:endParaRPr lang="hr-HR" sz="7400" dirty="0">
              <a:latin typeface="Arial Narrow" panose="020B0606020202030204" pitchFamily="34" charset="0"/>
            </a:endParaRPr>
          </a:p>
          <a:p>
            <a:r>
              <a:rPr lang="hr-HR" sz="7400" dirty="0">
                <a:latin typeface="Arial Narrow" panose="020B0606020202030204" pitchFamily="34" charset="0"/>
              </a:rPr>
              <a:t>Konstrukcije krovišta -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</a:p>
          <a:p>
            <a:r>
              <a:rPr lang="hr-HR" sz="7400" dirty="0">
                <a:latin typeface="Arial Narrow" panose="020B0606020202030204" pitchFamily="34" charset="0"/>
              </a:rPr>
              <a:t>Temelji i tlo </a:t>
            </a:r>
            <a:r>
              <a:rPr lang="hr-HR" sz="7400" dirty="0">
                <a:solidFill>
                  <a:srgbClr val="FF0000"/>
                </a:solidFill>
                <a:latin typeface="Arial Narrow" panose="020B0606020202030204" pitchFamily="34" charset="0"/>
              </a:rPr>
              <a:t>– MOGUĆE ALI TEŠKO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18" name="Picture 2" descr="Textile-reinforced mortar (TRM) versus fibre-reinforced polymers (FRP) in  flexural strengthening of RC beams - ScienceDirect">
            <a:extLst>
              <a:ext uri="{FF2B5EF4-FFF2-40B4-BE49-F238E27FC236}">
                <a16:creationId xmlns:a16="http://schemas.microsoft.com/office/drawing/2014/main" id="{EA30B051-3EB6-46BB-892A-D6AA355A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24" y="5241393"/>
            <a:ext cx="2674833" cy="113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02036629-1D01-49B4-BE39-01779F9693F0}"/>
              </a:ext>
            </a:extLst>
          </p:cNvPr>
          <p:cNvSpPr/>
          <p:nvPr/>
        </p:nvSpPr>
        <p:spPr>
          <a:xfrm>
            <a:off x="8112725" y="1213220"/>
            <a:ext cx="4012163" cy="860770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Tehnički propis za građevinske konstrukcije (NN 17/17,75/20, 7/22</a:t>
            </a:r>
            <a:r>
              <a:rPr lang="pl-PL" sz="1600" dirty="0">
                <a:latin typeface="Arial Narrow" panose="020B0606020202030204" pitchFamily="34" charset="0"/>
              </a:rPr>
              <a:t>)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5C6C2981-699E-4A9C-BA1B-8032EDCE2B28}"/>
              </a:ext>
            </a:extLst>
          </p:cNvPr>
          <p:cNvSpPr/>
          <p:nvPr/>
        </p:nvSpPr>
        <p:spPr>
          <a:xfrm>
            <a:off x="8110288" y="2195801"/>
            <a:ext cx="4012163" cy="447325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MPUGiDI + MKiM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BDA881-6513-42E7-8685-1B1981110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769" y="2702266"/>
            <a:ext cx="5810388" cy="3655321"/>
          </a:xfrm>
          <a:solidFill>
            <a:schemeClr val="bg1">
              <a:lumMod val="95000"/>
            </a:schemeClr>
          </a:solidFill>
          <a:ln w="9525">
            <a:noFill/>
          </a:ln>
        </p:spPr>
        <p:txBody>
          <a:bodyPr>
            <a:noAutofit/>
          </a:bodyPr>
          <a:lstStyle/>
          <a:p>
            <a:pPr algn="ctr"/>
            <a:r>
              <a:rPr lang="pl-PL" dirty="0">
                <a:latin typeface="Arial Narrow" panose="020B0606020202030204" pitchFamily="34" charset="0"/>
              </a:rPr>
              <a:t>OSIGURATI ODREĐENU RAZINU OTPORNOSTI na potresna djelovanja</a:t>
            </a:r>
          </a:p>
          <a:p>
            <a:pPr algn="ctr"/>
            <a:r>
              <a:rPr lang="pl-PL" dirty="0">
                <a:latin typeface="Arial Narrow" panose="020B0606020202030204" pitchFamily="34" charset="0"/>
              </a:rPr>
              <a:t>POVEĆATI duktilnost (ako je moguće)</a:t>
            </a:r>
          </a:p>
          <a:p>
            <a:pPr algn="ctr"/>
            <a:r>
              <a:rPr lang="pl-PL" dirty="0">
                <a:latin typeface="Arial Narrow" panose="020B0606020202030204" pitchFamily="34" charset="0"/>
              </a:rPr>
              <a:t>IZBJEGAVATI povećanje masa (novi element povećava)</a:t>
            </a:r>
          </a:p>
          <a:p>
            <a:pPr algn="ctr"/>
            <a:r>
              <a:rPr lang="pl-PL" dirty="0">
                <a:latin typeface="Arial Narrow" panose="020B0606020202030204" pitchFamily="34" charset="0"/>
              </a:rPr>
              <a:t>IZBJEGAVATI povećanje krutosti (novi element povećava)</a:t>
            </a:r>
          </a:p>
          <a:p>
            <a:pPr algn="ctr"/>
            <a:r>
              <a:rPr lang="pl-PL" dirty="0">
                <a:latin typeface="Arial Narrow" panose="020B0606020202030204" pitchFamily="34" charset="0"/>
              </a:rPr>
              <a:t>OSIGURATI PRIJENOS potresnog djelovanja na zidove</a:t>
            </a:r>
          </a:p>
          <a:p>
            <a:pPr algn="ctr"/>
            <a:r>
              <a:rPr lang="pl-PL" dirty="0">
                <a:latin typeface="Arial Narrow" panose="020B0606020202030204" pitchFamily="34" charset="0"/>
              </a:rPr>
              <a:t> IZBOR MATERIJALA: tradicijski i novi materijali i nove tehnologije (FRC, FRP, TRM, TRC, FRCM) (važna priznata dokumentacija i određen algoritam za proračun</a:t>
            </a:r>
          </a:p>
          <a:p>
            <a:pPr algn="ctr"/>
            <a:r>
              <a:rPr lang="pl-PL" dirty="0">
                <a:latin typeface="Arial Narrow" panose="020B0606020202030204" pitchFamily="34" charset="0"/>
              </a:rPr>
              <a:t>NANO  MATERIJALI ??? 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2" descr="Concurrent seismic and energy retrofitting of RC and masonry building  envelopes using inorganic textile-based composites combined with insulation  materials: A new concept - ScienceDirect">
            <a:extLst>
              <a:ext uri="{FF2B5EF4-FFF2-40B4-BE49-F238E27FC236}">
                <a16:creationId xmlns:a16="http://schemas.microsoft.com/office/drawing/2014/main" id="{B0D4853D-13A1-461C-9A00-839D33B23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389" y="3018795"/>
            <a:ext cx="2372222" cy="15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70F85CF9-A0C0-433C-B14D-90E5B41C8A96}"/>
              </a:ext>
            </a:extLst>
          </p:cNvPr>
          <p:cNvSpPr/>
          <p:nvPr/>
        </p:nvSpPr>
        <p:spPr>
          <a:xfrm>
            <a:off x="900391" y="6373439"/>
            <a:ext cx="5038842" cy="54153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err="1">
                <a:solidFill>
                  <a:srgbClr val="0070C0"/>
                </a:solidFill>
              </a:rPr>
              <a:t>Izvor</a:t>
            </a:r>
            <a:r>
              <a:rPr lang="en-US" sz="1000" dirty="0">
                <a:solidFill>
                  <a:srgbClr val="0070C0"/>
                </a:solidFill>
              </a:rPr>
              <a:t>: JRC Publication Repository- EU (</a:t>
            </a:r>
            <a:r>
              <a:rPr lang="en-US" sz="1000" dirty="0" err="1">
                <a:solidFill>
                  <a:srgbClr val="0070C0"/>
                </a:solidFill>
              </a:rPr>
              <a:t>Inovativni</a:t>
            </a:r>
            <a:r>
              <a:rPr lang="en-US" sz="1000" dirty="0">
                <a:solidFill>
                  <a:srgbClr val="0070C0"/>
                </a:solidFill>
              </a:rPr>
              <a:t> </a:t>
            </a:r>
            <a:r>
              <a:rPr lang="en-US" sz="1000" dirty="0" err="1">
                <a:solidFill>
                  <a:srgbClr val="0070C0"/>
                </a:solidFill>
              </a:rPr>
              <a:t>materijali</a:t>
            </a:r>
            <a:r>
              <a:rPr lang="en-US" sz="1000" dirty="0">
                <a:solidFill>
                  <a:srgbClr val="0070C0"/>
                </a:solidFill>
              </a:rPr>
              <a:t> za </a:t>
            </a:r>
            <a:r>
              <a:rPr lang="en-US" sz="1000" dirty="0" err="1">
                <a:solidFill>
                  <a:srgbClr val="0070C0"/>
                </a:solidFill>
              </a:rPr>
              <a:t>potresnu</a:t>
            </a:r>
            <a:r>
              <a:rPr lang="en-US" sz="1000" dirty="0">
                <a:solidFill>
                  <a:srgbClr val="0070C0"/>
                </a:solidFill>
              </a:rPr>
              <a:t> i </a:t>
            </a:r>
            <a:r>
              <a:rPr lang="en-US" sz="1000" dirty="0" err="1">
                <a:solidFill>
                  <a:srgbClr val="0070C0"/>
                </a:solidFill>
              </a:rPr>
              <a:t>energetsku</a:t>
            </a:r>
            <a:r>
              <a:rPr lang="en-US" sz="1000" dirty="0">
                <a:solidFill>
                  <a:srgbClr val="0070C0"/>
                </a:solidFill>
              </a:rPr>
              <a:t> </a:t>
            </a:r>
            <a:r>
              <a:rPr lang="en-US" sz="1000" dirty="0" err="1">
                <a:solidFill>
                  <a:srgbClr val="0070C0"/>
                </a:solidFill>
              </a:rPr>
              <a:t>obnovu</a:t>
            </a:r>
            <a:r>
              <a:rPr lang="en-US" sz="1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D5A9821-EACF-4C71-B305-B7DC9D98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 Narrow" panose="020B0606020202030204" pitchFamily="34" charset="0"/>
              </a:rPr>
              <a:t>potresno otpornija zgrada → </a:t>
            </a:r>
            <a:r>
              <a:rPr lang="hr-HR" sz="3200" dirty="0">
                <a:latin typeface="Arial Narrow" panose="020B0606020202030204" pitchFamily="34" charset="0"/>
              </a:rPr>
              <a:t>manji rizik na potres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0ED5-1936-4CD2-AD14-3E49B130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 Narrow" panose="020B0606020202030204" pitchFamily="34" charset="0"/>
              </a:rPr>
              <a:t>požarno otpornija zgrada → </a:t>
            </a:r>
            <a:r>
              <a:rPr lang="hr-HR" sz="2800" dirty="0">
                <a:latin typeface="Arial Narrow" panose="020B0606020202030204" pitchFamily="34" charset="0"/>
              </a:rPr>
              <a:t>smanjuje rizik na požar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86E7-25EB-4BF8-A221-61A76CB3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2028529"/>
          </a:xfrm>
          <a:solidFill>
            <a:schemeClr val="bg1">
              <a:lumMod val="95000"/>
            </a:schemeClr>
          </a:solidFill>
          <a:ln w="1905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Sigurnost u slučaju požara (TZ2)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Građevine takva da je osigurana</a:t>
            </a:r>
          </a:p>
          <a:p>
            <a:pPr marL="0" indent="0" algn="just" fontAlgn="base">
              <a:spcBef>
                <a:spcPts val="0"/>
              </a:spcBef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1. </a:t>
            </a:r>
            <a:r>
              <a:rPr lang="hr-HR" i="1" dirty="0">
                <a:solidFill>
                  <a:srgbClr val="FF0000"/>
                </a:solidFill>
                <a:latin typeface="Minion Pro"/>
              </a:rPr>
              <a:t>nosivost tijekom određenog razdoblja </a:t>
            </a:r>
          </a:p>
          <a:p>
            <a:pPr marL="0" indent="0" algn="just" fontAlgn="base">
              <a:spcBef>
                <a:spcPts val="0"/>
              </a:spcBef>
              <a:buNone/>
            </a:pPr>
            <a:r>
              <a:rPr lang="hr-HR" i="1" dirty="0">
                <a:solidFill>
                  <a:srgbClr val="FF0000"/>
                </a:solidFill>
                <a:latin typeface="Minion Pro"/>
              </a:rPr>
              <a:t>2. nastanak i širenje požara/dima ograničeno</a:t>
            </a:r>
          </a:p>
          <a:p>
            <a:pPr marL="0" indent="0" algn="just" fontAlgn="base">
              <a:spcBef>
                <a:spcPts val="0"/>
              </a:spcBef>
              <a:buNone/>
            </a:pPr>
            <a:r>
              <a:rPr lang="hr-HR" i="1" dirty="0">
                <a:solidFill>
                  <a:srgbClr val="FF0000"/>
                </a:solidFill>
                <a:latin typeface="Minion Pro"/>
              </a:rPr>
              <a:t>3. širenje požara na okolne građevine ograničeno</a:t>
            </a:r>
          </a:p>
          <a:p>
            <a:pPr marL="0" indent="0" algn="just" fontAlgn="base">
              <a:spcBef>
                <a:spcPts val="0"/>
              </a:spcBef>
              <a:buNone/>
            </a:pPr>
            <a:r>
              <a:rPr lang="hr-HR" i="1" dirty="0">
                <a:solidFill>
                  <a:srgbClr val="FF0000"/>
                </a:solidFill>
                <a:latin typeface="Minion Pro"/>
              </a:rPr>
              <a:t>4. korisnici mogu biti spašeni</a:t>
            </a:r>
          </a:p>
          <a:p>
            <a:pPr marL="0" indent="0" algn="just" fontAlgn="base">
              <a:spcBef>
                <a:spcPts val="0"/>
              </a:spcBef>
              <a:buNone/>
            </a:pPr>
            <a:r>
              <a:rPr lang="hr-HR" i="1" dirty="0">
                <a:solidFill>
                  <a:srgbClr val="FF0000"/>
                </a:solidFill>
                <a:latin typeface="Minion Pro"/>
              </a:rPr>
              <a:t>5. sigurnost spasilaca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B71ECB9-C306-43C3-B729-8FC342C983AC}"/>
              </a:ext>
            </a:extLst>
          </p:cNvPr>
          <p:cNvSpPr txBox="1">
            <a:spLocks/>
          </p:cNvSpPr>
          <p:nvPr/>
        </p:nvSpPr>
        <p:spPr>
          <a:xfrm>
            <a:off x="9076677" y="6568060"/>
            <a:ext cx="5181600" cy="1602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DBE008-70D6-4193-98A1-DD1E4B5AA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8801" y="2659181"/>
            <a:ext cx="5635752" cy="1363276"/>
          </a:xfrm>
          <a:solidFill>
            <a:schemeClr val="bg1">
              <a:lumMod val="95000"/>
            </a:schemeClr>
          </a:solidFill>
          <a:ln>
            <a:solidFill>
              <a:srgbClr val="FFFFCC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hr-HR" dirty="0">
                <a:latin typeface="Arial Narrow" panose="020B0606020202030204" pitchFamily="34" charset="0"/>
              </a:rPr>
              <a:t>R</a:t>
            </a:r>
            <a:r>
              <a:rPr lang="en-US" dirty="0">
                <a:latin typeface="Arial Narrow" panose="020B0606020202030204" pitchFamily="34" charset="0"/>
              </a:rPr>
              <a:t>IZIK OD POŽARA</a:t>
            </a:r>
            <a:r>
              <a:rPr lang="hr-HR" dirty="0">
                <a:latin typeface="Arial Narrow" panose="020B0606020202030204" pitchFamily="34" charset="0"/>
              </a:rPr>
              <a:t> (velik)</a:t>
            </a:r>
          </a:p>
          <a:p>
            <a:pPr marL="0" indent="0" algn="just" fontAlgn="base">
              <a:buFont typeface="Arial" panose="020B0604020202020204" pitchFamily="34" charset="0"/>
              <a:buNone/>
            </a:pPr>
            <a:r>
              <a:rPr lang="en-US" dirty="0">
                <a:latin typeface="Arial Narrow" panose="020B0606020202030204" pitchFamily="34" charset="0"/>
              </a:rPr>
              <a:t>1.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OKOLIŠNI UVJETI </a:t>
            </a:r>
            <a:r>
              <a:rPr lang="hr-HR" dirty="0">
                <a:latin typeface="Arial Narrow" panose="020B0606020202030204" pitchFamily="34" charset="0"/>
              </a:rPr>
              <a:t>(blizina zgrada, gustoća, starost)</a:t>
            </a: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Font typeface="Wingdings 3" charset="2"/>
              <a:buNone/>
            </a:pPr>
            <a:r>
              <a:rPr lang="en-US" dirty="0">
                <a:latin typeface="Arial Narrow" panose="020B0606020202030204" pitchFamily="34" charset="0"/>
              </a:rPr>
              <a:t>2. ARHITEKTONSKO-GRAĐEVINSKA SVOJSTVA </a:t>
            </a:r>
            <a:r>
              <a:rPr lang="hr-HR" dirty="0">
                <a:latin typeface="Arial Narrow" panose="020B0606020202030204" pitchFamily="34" charset="0"/>
              </a:rPr>
              <a:t> </a:t>
            </a:r>
          </a:p>
          <a:p>
            <a:pPr marL="0" indent="0">
              <a:buFont typeface="Wingdings 3" charset="2"/>
              <a:buNone/>
            </a:pPr>
            <a:r>
              <a:rPr lang="en-US" dirty="0">
                <a:latin typeface="Arial Narrow" panose="020B0606020202030204" pitchFamily="34" charset="0"/>
              </a:rPr>
              <a:t>3. NAČIN UPORABE ZGRADE</a:t>
            </a:r>
            <a:endParaRPr lang="hr-HR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DFD588C0-B78E-424A-BFF9-53332D40E479}"/>
              </a:ext>
            </a:extLst>
          </p:cNvPr>
          <p:cNvSpPr/>
          <p:nvPr/>
        </p:nvSpPr>
        <p:spPr>
          <a:xfrm>
            <a:off x="8179837" y="1213504"/>
            <a:ext cx="4012163" cy="831560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 Narrow" panose="020B0606020202030204" pitchFamily="34" charset="0"/>
              </a:rPr>
              <a:t>Zakon o zaštiti od požara NN 92/10 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C9BABF61-F501-42CB-80DD-53B1531B8D43}"/>
              </a:ext>
            </a:extLst>
          </p:cNvPr>
          <p:cNvSpPr/>
          <p:nvPr/>
        </p:nvSpPr>
        <p:spPr>
          <a:xfrm>
            <a:off x="8179837" y="2123725"/>
            <a:ext cx="4012163" cy="447325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  <a:latin typeface="Arial Narrow" panose="020B0606020202030204" pitchFamily="34" charset="0"/>
              </a:rPr>
              <a:t>MUP + MPUGiDI + MKiM</a:t>
            </a:r>
            <a:endParaRPr lang="en-US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742D8F47-4AD4-4B8C-ADDA-95B290E5CA2C}"/>
              </a:ext>
            </a:extLst>
          </p:cNvPr>
          <p:cNvSpPr/>
          <p:nvPr/>
        </p:nvSpPr>
        <p:spPr>
          <a:xfrm>
            <a:off x="838200" y="4854282"/>
            <a:ext cx="5181600" cy="742642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Nije riješeno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A39BC6E-6B91-498D-BEBC-30882DD4850C}"/>
              </a:ext>
            </a:extLst>
          </p:cNvPr>
          <p:cNvSpPr txBox="1">
            <a:spLocks/>
          </p:cNvSpPr>
          <p:nvPr/>
        </p:nvSpPr>
        <p:spPr>
          <a:xfrm>
            <a:off x="9537107" y="2965562"/>
            <a:ext cx="2290271" cy="350360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7" name="Picture 2" descr="Kakav gaf YouTubea: Videosnimke požara katedrale Notre Dame za njih su –  lažne vijesti">
            <a:extLst>
              <a:ext uri="{FF2B5EF4-FFF2-40B4-BE49-F238E27FC236}">
                <a16:creationId xmlns:a16="http://schemas.microsoft.com/office/drawing/2014/main" id="{1CE6DC10-04CA-4113-9C19-AA81A7A75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235" y="3589150"/>
            <a:ext cx="1595565" cy="9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2234DB-5CDE-4A9A-962F-DCA9D814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284" y="4633180"/>
            <a:ext cx="1818301" cy="798854"/>
          </a:xfrm>
          <a:prstGeom prst="rect">
            <a:avLst/>
          </a:prstGeom>
        </p:spPr>
      </p:pic>
      <p:pic>
        <p:nvPicPr>
          <p:cNvPr id="21" name="Picture 6" descr="Jutarnji list - POŽARNA APOKALIPSA Split obranjen, ali vatra se opet širi  njegovom okolicom, u Strožancu i Podstrani cijele noći vladao pakao,  izgorjelo nekoliko kuća">
            <a:extLst>
              <a:ext uri="{FF2B5EF4-FFF2-40B4-BE49-F238E27FC236}">
                <a16:creationId xmlns:a16="http://schemas.microsoft.com/office/drawing/2014/main" id="{0421C352-1B82-4C46-9B34-D82D2264E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430" y="5596924"/>
            <a:ext cx="1815006" cy="9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60700FA-46C3-4F01-A08C-5C3AA6B91D0C}"/>
              </a:ext>
            </a:extLst>
          </p:cNvPr>
          <p:cNvSpPr txBox="1"/>
          <p:nvPr/>
        </p:nvSpPr>
        <p:spPr>
          <a:xfrm>
            <a:off x="6238431" y="4325403"/>
            <a:ext cx="3476355" cy="6155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hr-HR" sz="1700" dirty="0">
                <a:latin typeface="Arial Narrow" panose="020B0606020202030204" pitchFamily="34" charset="0"/>
              </a:rPr>
              <a:t>RIZIK OVISAN O SVOJSTVIMA ZGRADA, KORISNIKA, POŽARA</a:t>
            </a:r>
            <a:endParaRPr lang="en-US" sz="17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F3FA717-08E0-4B7B-B791-2146083C31AF}"/>
              </a:ext>
            </a:extLst>
          </p:cNvPr>
          <p:cNvSpPr txBox="1">
            <a:spLocks/>
          </p:cNvSpPr>
          <p:nvPr/>
        </p:nvSpPr>
        <p:spPr>
          <a:xfrm>
            <a:off x="9868609" y="3589150"/>
            <a:ext cx="1691001" cy="30698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2019., Crkva Notre Dame </a:t>
            </a:r>
          </a:p>
          <a:p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2018., Nacionalni muzej u Rio de Janeiro, Brazil -</a:t>
            </a:r>
            <a:r>
              <a:rPr lang="hr-HR" sz="1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acionalna</a:t>
            </a:r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 katastrofa </a:t>
            </a:r>
          </a:p>
          <a:p>
            <a:endParaRPr lang="hr-HR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hr-HR" sz="1400" dirty="0">
                <a:solidFill>
                  <a:schemeClr val="bg1"/>
                </a:solidFill>
                <a:latin typeface="Arial Narrow" panose="020B0606020202030204" pitchFamily="34" charset="0"/>
              </a:rPr>
              <a:t>1988., Lisabon -izgorjelo 7500 m2 najstarijeg dijela grada, 18 stambenih kompleksa, </a:t>
            </a:r>
            <a:endParaRPr lang="en-US" sz="1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dirty="0"/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ABB63477-5B4F-4D8E-88E4-C528E8F17AF1}"/>
              </a:ext>
            </a:extLst>
          </p:cNvPr>
          <p:cNvSpPr/>
          <p:nvPr/>
        </p:nvSpPr>
        <p:spPr>
          <a:xfrm>
            <a:off x="838200" y="3916635"/>
            <a:ext cx="5181600" cy="817536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PAZI - izuzete iz </a:t>
            </a:r>
            <a:r>
              <a:rPr lang="hr-HR" i="0" dirty="0">
                <a:solidFill>
                  <a:schemeClr val="tx1"/>
                </a:solidFill>
                <a:effectLst/>
                <a:latin typeface="Minion Pro"/>
              </a:rPr>
              <a:t>Pravilnik o otpornosti na požar i drugim zahtjevima koje građevine moraju zadovoljiti u slučaju požara</a:t>
            </a:r>
            <a:r>
              <a:rPr lang="hr-HR" i="1" dirty="0">
                <a:solidFill>
                  <a:schemeClr val="tx1"/>
                </a:solidFill>
                <a:latin typeface="Minion Pro"/>
              </a:rPr>
              <a:t> </a:t>
            </a:r>
            <a:endParaRPr lang="hr-HR" dirty="0">
              <a:solidFill>
                <a:schemeClr val="tx1"/>
              </a:solidFill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4118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6CC2-6599-4864-8101-DE93E636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požarno otpornija zgrada → </a:t>
            </a:r>
            <a:r>
              <a:rPr lang="hr-HR" sz="3200" dirty="0">
                <a:latin typeface="Arial Narrow" panose="020B0606020202030204" pitchFamily="34" charset="0"/>
              </a:rPr>
              <a:t>smanjuje rizik na požar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elaborat – pasivni sustavi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715CE-B3AE-4C8D-892F-AD0480CA9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298" y="2305327"/>
            <a:ext cx="5051394" cy="831560"/>
          </a:xfrm>
          <a:solidFill>
            <a:srgbClr val="FFFF66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r-HR" dirty="0">
                <a:latin typeface="Arial Narrow" panose="020B0606020202030204" pitchFamily="34" charset="0"/>
              </a:rPr>
              <a:t>MJERE ZAŠTITE OD POŽARA ODGOVOR NA RIZIK/ SVOJSTVA zgrada, korisnika, požara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9FFC8F-48EB-4D69-A132-0CABE1909136}"/>
              </a:ext>
            </a:extLst>
          </p:cNvPr>
          <p:cNvSpPr txBox="1">
            <a:spLocks/>
          </p:cNvSpPr>
          <p:nvPr/>
        </p:nvSpPr>
        <p:spPr>
          <a:xfrm>
            <a:off x="1473554" y="3367711"/>
            <a:ext cx="4199138" cy="1050944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VATROGASNI PUTEVI</a:t>
            </a:r>
          </a:p>
          <a:p>
            <a:pPr algn="r"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AKTIVNI SUSTAVI ZAŠTITE</a:t>
            </a:r>
          </a:p>
          <a:p>
            <a:pPr algn="r">
              <a:spcBef>
                <a:spcPts val="600"/>
              </a:spcBef>
            </a:pPr>
            <a:r>
              <a:rPr lang="hr-HR" sz="1800" b="1" dirty="0">
                <a:latin typeface="Arial Narrow" panose="020B0606020202030204" pitchFamily="34" charset="0"/>
              </a:rPr>
              <a:t>PASIVNI SUSTAVI ZAŠTITE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83770F2-8AE5-4F1A-918A-1F8755981EF1}"/>
              </a:ext>
            </a:extLst>
          </p:cNvPr>
          <p:cNvSpPr txBox="1">
            <a:spLocks/>
          </p:cNvSpPr>
          <p:nvPr/>
        </p:nvSpPr>
        <p:spPr>
          <a:xfrm>
            <a:off x="390292" y="4649479"/>
            <a:ext cx="5282400" cy="831561"/>
          </a:xfrm>
          <a:prstGeom prst="rect">
            <a:avLst/>
          </a:prstGeom>
          <a:solidFill>
            <a:srgbClr val="FFFF66"/>
          </a:solidFill>
          <a:ln>
            <a:solidFill>
              <a:srgbClr val="ECD3A6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r-HR" sz="7200" dirty="0">
                <a:solidFill>
                  <a:schemeClr val="tx1"/>
                </a:solidFill>
                <a:latin typeface="Arial Narrow" panose="020B0606020202030204" pitchFamily="34" charset="0"/>
              </a:rPr>
              <a:t>KOMBINACIJA aktivnih i  pasivnih mjera – SMANJUJE BROJ STRADALIH  - dimni alarmi do 50% - detektori dima i sustav </a:t>
            </a:r>
            <a:r>
              <a:rPr lang="hr-HR" sz="7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sprinklera</a:t>
            </a:r>
            <a:r>
              <a:rPr lang="hr-HR" sz="7200" dirty="0">
                <a:solidFill>
                  <a:schemeClr val="tx1"/>
                </a:solidFill>
                <a:latin typeface="Arial Narrow" panose="020B0606020202030204" pitchFamily="34" charset="0"/>
              </a:rPr>
              <a:t> – do 80%</a:t>
            </a:r>
          </a:p>
          <a:p>
            <a:endParaRPr lang="hr-HR" sz="5600" dirty="0"/>
          </a:p>
          <a:p>
            <a:endParaRPr lang="hr-HR" sz="5600" dirty="0"/>
          </a:p>
          <a:p>
            <a:endParaRPr lang="en-US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B2AEF4A-C8B9-4C37-8BB7-2B78CAC7B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1839" y="2279681"/>
            <a:ext cx="6125592" cy="4095952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hr-HR" sz="1900" dirty="0">
              <a:latin typeface="Arial Narrow" panose="020B0606020202030204" pitchFamily="34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900" dirty="0">
                <a:latin typeface="Arial Narrow" panose="020B0606020202030204" pitchFamily="34" charset="0"/>
              </a:rPr>
              <a:t>POŽARNI I DIMNI ODJELCI - sprječavaju širenje vatre i dima - vatrootporna vrata, staklena vrata/stijene - odvajanje stubišta, podruma, potkrovlja (</a:t>
            </a:r>
            <a:r>
              <a:rPr lang="hr-HR" sz="1900" dirty="0" err="1">
                <a:latin typeface="Arial Narrow" panose="020B0606020202030204" pitchFamily="34" charset="0"/>
              </a:rPr>
              <a:t>npr.ab</a:t>
            </a:r>
            <a:r>
              <a:rPr lang="hr-HR" sz="1900" dirty="0">
                <a:latin typeface="Arial Narrow" panose="020B0606020202030204" pitchFamily="34" charset="0"/>
              </a:rPr>
              <a:t> ploča) - izolacijski materijali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900" dirty="0">
                <a:latin typeface="Arial Narrow" panose="020B0606020202030204" pitchFamily="34" charset="0"/>
              </a:rPr>
              <a:t>POŽARNO ODJELJIVANJE/udaljenost - širenje na druge zgrade 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900" dirty="0">
                <a:latin typeface="Arial Narrow" panose="020B0606020202030204" pitchFamily="34" charset="0"/>
              </a:rPr>
              <a:t>GRANICA POŽARNIH/DIMNIH ODJELJAKA (otpornost i/ili reakcija na požar - zidovi, vrata, premazi</a:t>
            </a: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900" dirty="0">
                <a:latin typeface="Arial Narrow" panose="020B0606020202030204" pitchFamily="34" charset="0"/>
              </a:rPr>
              <a:t>EVAKUACIJSKI PUTEVI  - stubišta - zasebni požarni/ dimni odjeljci – (ako zadovoljeno nema sustava dojave)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900" dirty="0">
                <a:latin typeface="Arial Narrow" panose="020B0606020202030204" pitchFamily="34" charset="0"/>
              </a:rPr>
              <a:t> </a:t>
            </a:r>
            <a:r>
              <a:rPr lang="hr-HR" sz="1900" dirty="0">
                <a:solidFill>
                  <a:srgbClr val="FF0000"/>
                </a:solidFill>
                <a:latin typeface="Arial Narrow" panose="020B0606020202030204" pitchFamily="34" charset="0"/>
              </a:rPr>
              <a:t>MOGUĆE DIJELOM</a:t>
            </a:r>
          </a:p>
          <a:p>
            <a:pPr marL="342900" lvl="0" indent="-342900" defTabSz="457200">
              <a:lnSpc>
                <a:spcPct val="100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1900" dirty="0">
                <a:latin typeface="Arial Narrow" panose="020B0606020202030204" pitchFamily="34" charset="0"/>
              </a:rPr>
              <a:t>ZAHTJEVI ZA OTPORNOST NA POŽAR KONSTRUKCIJE/ ELEMENATA - provjera nosivosti (zidovi i stropovi) - zaštitni premazi - čelične i drvene konstrukcije  - </a:t>
            </a:r>
            <a:r>
              <a:rPr lang="hr-HR" sz="1900" dirty="0">
                <a:solidFill>
                  <a:srgbClr val="FF0000"/>
                </a:solidFill>
                <a:latin typeface="Arial Narrow" panose="020B0606020202030204" pitchFamily="34" charset="0"/>
              </a:rPr>
              <a:t>MOGUĆA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6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F6CC2-6599-4864-8101-DE93E636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požarno otpornija zgrada → </a:t>
            </a:r>
            <a:r>
              <a:rPr lang="hr-HR" sz="3200" dirty="0">
                <a:latin typeface="Arial Narrow" panose="020B0606020202030204" pitchFamily="34" charset="0"/>
              </a:rPr>
              <a:t>smanjuje rizik na požar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elaborat – aktivni sustavi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715CE-B3AE-4C8D-892F-AD0480CA9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543" y="2319856"/>
            <a:ext cx="5051394" cy="831560"/>
          </a:xfrm>
          <a:solidFill>
            <a:srgbClr val="FFFF66"/>
          </a:solidFill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r-HR" dirty="0">
                <a:latin typeface="Arial Narrow" panose="020B0606020202030204" pitchFamily="34" charset="0"/>
              </a:rPr>
              <a:t>MJERE ZAŠTITE OD POŽARA ODGOVOR NA RIZIK/ SVOJSTVA zgrada, korisnika, požara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9FFC8F-48EB-4D69-A132-0CABE1909136}"/>
              </a:ext>
            </a:extLst>
          </p:cNvPr>
          <p:cNvSpPr txBox="1">
            <a:spLocks/>
          </p:cNvSpPr>
          <p:nvPr/>
        </p:nvSpPr>
        <p:spPr>
          <a:xfrm>
            <a:off x="1482431" y="3351913"/>
            <a:ext cx="4199138" cy="1050944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VATROGASNI PUTEVI</a:t>
            </a:r>
          </a:p>
          <a:p>
            <a:pPr algn="r">
              <a:spcBef>
                <a:spcPts val="600"/>
              </a:spcBef>
            </a:pPr>
            <a:r>
              <a:rPr lang="hr-HR" sz="1800" b="1" dirty="0">
                <a:latin typeface="Arial Narrow" panose="020B0606020202030204" pitchFamily="34" charset="0"/>
              </a:rPr>
              <a:t>AKTIVNI SUSTAVI ZAŠTITE</a:t>
            </a:r>
          </a:p>
          <a:p>
            <a:pPr algn="r"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PASIVNI SUSTAVI ZAŠTITE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83770F2-8AE5-4F1A-918A-1F8755981EF1}"/>
              </a:ext>
            </a:extLst>
          </p:cNvPr>
          <p:cNvSpPr txBox="1">
            <a:spLocks/>
          </p:cNvSpPr>
          <p:nvPr/>
        </p:nvSpPr>
        <p:spPr>
          <a:xfrm>
            <a:off x="403006" y="4492666"/>
            <a:ext cx="5282400" cy="901455"/>
          </a:xfrm>
          <a:prstGeom prst="rect">
            <a:avLst/>
          </a:prstGeom>
          <a:solidFill>
            <a:srgbClr val="FFFF66"/>
          </a:solidFill>
          <a:ln>
            <a:solidFill>
              <a:srgbClr val="ECD3A6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hr-HR" sz="7200" dirty="0">
                <a:solidFill>
                  <a:schemeClr val="tx1"/>
                </a:solidFill>
                <a:latin typeface="Arial Narrow" panose="020B0606020202030204" pitchFamily="34" charset="0"/>
              </a:rPr>
              <a:t>KOMBINACIJA aktivnih i  pasivnih mjera – SMANJUJE BROJ STRADALIH  - dimni alarmi do 50% - detektori dima i sustav </a:t>
            </a:r>
            <a:r>
              <a:rPr lang="hr-HR" sz="7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sprinklera</a:t>
            </a:r>
            <a:r>
              <a:rPr lang="hr-HR" sz="7200" dirty="0">
                <a:solidFill>
                  <a:schemeClr val="tx1"/>
                </a:solidFill>
                <a:latin typeface="Arial Narrow" panose="020B0606020202030204" pitchFamily="34" charset="0"/>
              </a:rPr>
              <a:t> – do 80%</a:t>
            </a:r>
          </a:p>
          <a:p>
            <a:endParaRPr lang="hr-HR" sz="7200" dirty="0">
              <a:latin typeface="Arial Narrow" panose="020B0606020202030204" pitchFamily="34" charset="0"/>
            </a:endParaRPr>
          </a:p>
          <a:p>
            <a:endParaRPr lang="hr-HR" sz="5600" dirty="0"/>
          </a:p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9A0A9D-6445-407A-876F-09310977224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859263" y="1905001"/>
            <a:ext cx="5867262" cy="1050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r-HR" sz="7200" dirty="0">
                <a:latin typeface="Arial Narrow" panose="020B0606020202030204" pitchFamily="34" charset="0"/>
              </a:rPr>
              <a:t>SUSTAVI VATRODOJAVE (</a:t>
            </a:r>
            <a:r>
              <a:rPr lang="hr-HR" sz="7200" dirty="0" err="1">
                <a:latin typeface="Arial Narrow" panose="020B0606020202030204" pitchFamily="34" charset="0"/>
              </a:rPr>
              <a:t>sprinkler</a:t>
            </a:r>
            <a:r>
              <a:rPr lang="hr-HR" sz="7200" dirty="0">
                <a:latin typeface="Arial Narrow" panose="020B0606020202030204" pitchFamily="34" charset="0"/>
              </a:rPr>
              <a:t>) → AKTIVIRA ostale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hr-HR" sz="7200" dirty="0">
                <a:latin typeface="Arial Narrow" panose="020B0606020202030204" pitchFamily="34" charset="0"/>
              </a:rPr>
              <a:t>SUSTAVI ZA GAŠENJE, ODIMLJAVANJE I DETEKCIJU PLINOVA - stabilni i mobilni sustavi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ECB569-8235-49C6-8673-9E31D9353326}"/>
              </a:ext>
            </a:extLst>
          </p:cNvPr>
          <p:cNvSpPr txBox="1">
            <a:spLocks/>
          </p:cNvSpPr>
          <p:nvPr/>
        </p:nvSpPr>
        <p:spPr>
          <a:xfrm>
            <a:off x="5859263" y="3351913"/>
            <a:ext cx="5867262" cy="307405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latin typeface="Arial Narrow" panose="020B0606020202030204" pitchFamily="34" charset="0"/>
              </a:rPr>
              <a:t>HIDRANTSKA MREŽA</a:t>
            </a:r>
            <a:r>
              <a:rPr lang="hr-HR" sz="1800" dirty="0">
                <a:latin typeface="Arial Narrow" panose="020B0606020202030204" pitchFamily="34" charset="0"/>
              </a:rPr>
              <a:t> -  vanjska ili unutarnju, SPREMNICI ORMARIĆI – standardi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</a:p>
          <a:p>
            <a:pPr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SPRINKLER SUSTAVI – mlaznice na stop ili na zid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  <a:r>
              <a:rPr lang="hr-HR" sz="1800" dirty="0">
                <a:latin typeface="Arial Narrow" panose="020B0606020202030204" pitchFamily="34" charset="0"/>
              </a:rPr>
              <a:t> </a:t>
            </a:r>
            <a:r>
              <a:rPr lang="hr-HR" sz="1800" dirty="0">
                <a:solidFill>
                  <a:schemeClr val="tx1"/>
                </a:solidFill>
                <a:latin typeface="Arial Narrow" panose="020B0606020202030204" pitchFamily="34" charset="0"/>
              </a:rPr>
              <a:t>uklopiti u prostor (tavani, </a:t>
            </a:r>
            <a:r>
              <a:rPr lang="hr-HR" sz="1800" dirty="0">
                <a:latin typeface="Arial Narrow" panose="020B0606020202030204" pitchFamily="34" charset="0"/>
              </a:rPr>
              <a:t>podrumi), </a:t>
            </a:r>
            <a:r>
              <a:rPr lang="hr-HR" sz="1800" dirty="0">
                <a:solidFill>
                  <a:schemeClr val="tx1"/>
                </a:solidFill>
                <a:latin typeface="Arial Narrow" panose="020B0606020202030204" pitchFamily="34" charset="0"/>
              </a:rPr>
              <a:t>mlaznica u zoni požara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 - </a:t>
            </a:r>
            <a:r>
              <a:rPr lang="hr-HR" sz="1800" dirty="0">
                <a:latin typeface="Arial Narrow" panose="020B0606020202030204" pitchFamily="34" charset="0"/>
              </a:rPr>
              <a:t>10 x manje vode nego vatrogasci  </a:t>
            </a:r>
            <a:endParaRPr lang="hr-HR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SUSTAV VODENE MAGLE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  <a:r>
              <a:rPr lang="hr-HR" sz="1800" dirty="0">
                <a:latin typeface="Arial Narrow" panose="020B0606020202030204" pitchFamily="34" charset="0"/>
              </a:rPr>
              <a:t> (</a:t>
            </a:r>
            <a:r>
              <a:rPr lang="en-US" sz="1800" dirty="0" err="1">
                <a:latin typeface="Arial Narrow" panose="020B0606020202030204" pitchFamily="34" charset="0"/>
              </a:rPr>
              <a:t>muzej</a:t>
            </a:r>
            <a:r>
              <a:rPr lang="hr-HR" sz="1800" dirty="0">
                <a:latin typeface="Arial Narrow" panose="020B0606020202030204" pitchFamily="34" charset="0"/>
              </a:rPr>
              <a:t>I </a:t>
            </a:r>
            <a:r>
              <a:rPr lang="hr-HR" sz="1800" dirty="0" err="1">
                <a:latin typeface="Arial Narrow" panose="020B0606020202030204" pitchFamily="34" charset="0"/>
              </a:rPr>
              <a:t>i</a:t>
            </a:r>
            <a:r>
              <a:rPr lang="hr-HR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knjižnice</a:t>
            </a:r>
            <a:r>
              <a:rPr lang="hr-HR" sz="1800" dirty="0"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endParaRPr lang="hr-HR" sz="18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hr-HR" sz="1800" dirty="0">
                <a:latin typeface="Arial Narrow" panose="020B0606020202030204" pitchFamily="34" charset="0"/>
              </a:rPr>
              <a:t>VANJSKI SUSTAVI - za otkrivanje topline - vlaži zidove/ krov i sprječava širenje požara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PRIHVATLJIVO RJEŠENJE</a:t>
            </a:r>
          </a:p>
          <a:p>
            <a:pPr>
              <a:spcBef>
                <a:spcPts val="600"/>
              </a:spcBef>
            </a:pPr>
            <a:endParaRPr lang="hr-HR" sz="20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hr-HR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hr-HR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5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AD3F-2D09-40C5-9C31-A97180251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Arial Narrow" panose="020B0606020202030204" pitchFamily="34" charset="0"/>
              </a:rPr>
              <a:t>zdravije mjesto za život i boravak </a:t>
            </a:r>
            <a:r>
              <a:rPr lang="hr-HR" dirty="0">
                <a:latin typeface="Arial Narrow" panose="020B0606020202030204" pitchFamily="34" charset="0"/>
              </a:rPr>
              <a:t>→ </a:t>
            </a:r>
            <a:r>
              <a:rPr lang="hr-HR" sz="3200" dirty="0">
                <a:latin typeface="Arial Narrow" panose="020B0606020202030204" pitchFamily="34" charset="0"/>
              </a:rPr>
              <a:t>smanjuje rizik na zdravlje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D30A35B-FB71-46F8-B1C2-96676E73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87" y="1316508"/>
            <a:ext cx="2976979" cy="20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A95F1CA-34D3-4CED-A0A5-96B07B5DCED1}"/>
              </a:ext>
            </a:extLst>
          </p:cNvPr>
          <p:cNvSpPr/>
          <p:nvPr/>
        </p:nvSpPr>
        <p:spPr>
          <a:xfrm>
            <a:off x="6804293" y="3429000"/>
            <a:ext cx="5330440" cy="1160770"/>
          </a:xfrm>
          <a:prstGeom prst="flowChartAlternate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1982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- 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WHO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Arial Narrow" panose="020B0606020202030204" pitchFamily="34" charset="0"/>
              </a:rPr>
              <a:t>SBS (Sick Building Syndrome</a:t>
            </a:r>
            <a:r>
              <a:rPr lang="hr-HR" b="1" dirty="0">
                <a:solidFill>
                  <a:schemeClr val="tx1"/>
                </a:solidFill>
                <a:latin typeface="Arial Narrow" panose="020B0606020202030204" pitchFamily="34" charset="0"/>
              </a:rPr>
              <a:t>)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SMETNJE (</a:t>
            </a:r>
            <a:r>
              <a:rPr lang="en-US" dirty="0" err="1">
                <a:solidFill>
                  <a:schemeClr val="tx1"/>
                </a:solidFill>
                <a:latin typeface="Arial Narrow" panose="020B0606020202030204" pitchFamily="34" charset="0"/>
              </a:rPr>
              <a:t>umor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,  </a:t>
            </a:r>
            <a:r>
              <a:rPr lang="en-US" dirty="0" err="1">
                <a:solidFill>
                  <a:schemeClr val="tx1"/>
                </a:solidFill>
                <a:latin typeface="Arial Narrow" panose="020B0606020202030204" pitchFamily="34" charset="0"/>
              </a:rPr>
              <a:t>glavobolja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hr-HR" dirty="0">
                <a:solidFill>
                  <a:schemeClr val="tx1"/>
                </a:solidFill>
                <a:latin typeface="Arial Narrow" panose="020B0606020202030204" pitchFamily="34" charset="0"/>
              </a:rPr>
              <a:t>,,,  </a:t>
            </a: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→  PRESTAJU KADA SE NAPUSTI ZGRADA</a:t>
            </a:r>
            <a:endParaRPr lang="hr-HR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BADE6553-9CFA-48AF-A57D-063A1A7B9529}"/>
              </a:ext>
            </a:extLst>
          </p:cNvPr>
          <p:cNvSpPr/>
          <p:nvPr/>
        </p:nvSpPr>
        <p:spPr>
          <a:xfrm>
            <a:off x="1348447" y="4994722"/>
            <a:ext cx="5181600" cy="851495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Nije riješeno   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0FE72A-1085-4296-9B24-09E3B21D4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4293" y="4765130"/>
            <a:ext cx="5444971" cy="1160770"/>
          </a:xfrm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PRIRODNO PROZRAČIVANE - PRIJE.</a:t>
            </a:r>
          </a:p>
          <a:p>
            <a:r>
              <a:rPr lang="hr-HR" dirty="0">
                <a:latin typeface="Arial Narrow" panose="020B0606020202030204" pitchFamily="34" charset="0"/>
              </a:rPr>
              <a:t>MEHANIČKO PROZRAČIVANJE→ zgrade zatvaraju za vanjski zrak, porast onečišćenja unutrašnjeg  prostora</a:t>
            </a:r>
          </a:p>
          <a:p>
            <a:endParaRPr lang="hr-HR" sz="1600" dirty="0"/>
          </a:p>
          <a:p>
            <a:endParaRPr lang="hr-HR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B3A22D-A501-4442-A1A5-766A1B704E6F}"/>
              </a:ext>
            </a:extLst>
          </p:cNvPr>
          <p:cNvSpPr txBox="1"/>
          <p:nvPr/>
        </p:nvSpPr>
        <p:spPr>
          <a:xfrm>
            <a:off x="1312876" y="2033152"/>
            <a:ext cx="5434151" cy="2451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Higijena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zdravlje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i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okoliš</a:t>
            </a:r>
            <a:r>
              <a:rPr lang="hr-HR" sz="1600" i="1" dirty="0">
                <a:solidFill>
                  <a:srgbClr val="000000"/>
                </a:solidFill>
                <a:latin typeface="Minion Pro"/>
              </a:rPr>
              <a:t> (TZ3)</a:t>
            </a: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Građevina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 ne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predstavlja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prijetnju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hr-HR" sz="1600" i="1" dirty="0">
                <a:solidFill>
                  <a:srgbClr val="000000"/>
                </a:solidFill>
                <a:latin typeface="Minion Pro"/>
              </a:rPr>
              <a:t> za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sigurnost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korisnika</a:t>
            </a:r>
            <a:r>
              <a:rPr lang="hr-HR" sz="1600" i="1" dirty="0">
                <a:solidFill>
                  <a:srgbClr val="000000"/>
                </a:solidFill>
                <a:latin typeface="Minion Pro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nema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iznimno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velik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utjecaj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na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okoliš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ili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klimu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>
                <a:solidFill>
                  <a:srgbClr val="000000"/>
                </a:solidFill>
                <a:latin typeface="Minion Pro"/>
              </a:rPr>
              <a:t>1.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istjecanja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otrovnog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plina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>
                <a:solidFill>
                  <a:srgbClr val="000000"/>
                </a:solidFill>
                <a:latin typeface="Minion Pro"/>
              </a:rPr>
              <a:t>2.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emisije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opasnih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tvari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hlapljivih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organskih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spojeva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(VOC), 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>
                <a:solidFill>
                  <a:srgbClr val="000000"/>
                </a:solidFill>
                <a:latin typeface="Minion Pro"/>
              </a:rPr>
              <a:t>3.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emisije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opasnog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zračenja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>
                <a:solidFill>
                  <a:srgbClr val="000000"/>
                </a:solidFill>
                <a:latin typeface="Minion Pro"/>
              </a:rPr>
              <a:t>4.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ispuštanja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opasnih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tvari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>
                <a:solidFill>
                  <a:srgbClr val="000000"/>
                </a:solidFill>
                <a:latin typeface="Minion Pro"/>
              </a:rPr>
              <a:t>6.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ispuštanje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otpadnih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voda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, 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  <a:p>
            <a:pPr fontAlgn="base">
              <a:lnSpc>
                <a:spcPct val="107000"/>
              </a:lnSpc>
              <a:buClr>
                <a:schemeClr val="accent1"/>
              </a:buClr>
            </a:pPr>
            <a:r>
              <a:rPr lang="en-US" sz="1600" i="1" dirty="0">
                <a:solidFill>
                  <a:srgbClr val="000000"/>
                </a:solidFill>
                <a:latin typeface="Minion Pro"/>
              </a:rPr>
              <a:t>7.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prisutnost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Minion Pro"/>
              </a:rPr>
              <a:t>vlage</a:t>
            </a:r>
            <a:r>
              <a:rPr lang="en-US" sz="1600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u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dijelovima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ili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na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površini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unutar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građevine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.</a:t>
            </a:r>
            <a:endParaRPr lang="hr-HR" sz="1600" i="1" dirty="0">
              <a:solidFill>
                <a:srgbClr val="000000"/>
              </a:solidFill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2440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7919-79B7-42A0-BEE4-9132DB32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latin typeface="Arial Narrow" panose="020B0606020202030204" pitchFamily="34" charset="0"/>
              </a:rPr>
              <a:t>zdravije mjesto za život i boravak </a:t>
            </a:r>
            <a:br>
              <a:rPr lang="pl-PL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mjere, tehnička rješenja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F7EBC-5027-4D45-96AB-A01550604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7435" y="1872146"/>
            <a:ext cx="5380612" cy="170156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dirty="0">
                <a:latin typeface="Arial Narrow" panose="020B0606020202030204" pitchFamily="34" charset="0"/>
              </a:rPr>
              <a:t>KVALITETA ZRAKA OVISI O ONEČIŠĆENJU :</a:t>
            </a:r>
          </a:p>
          <a:p>
            <a:pPr marL="514350" indent="-285750">
              <a:spcBef>
                <a:spcPts val="0"/>
              </a:spcBef>
              <a:spcAft>
                <a:spcPts val="600"/>
              </a:spcAft>
            </a:pPr>
            <a:r>
              <a:rPr lang="hr-HR" dirty="0">
                <a:latin typeface="Arial Narrow" panose="020B0606020202030204" pitchFamily="34" charset="0"/>
              </a:rPr>
              <a:t>unutarnjeg zraka  (građevni materijal, namještaj)</a:t>
            </a:r>
          </a:p>
          <a:p>
            <a:pPr marL="514350" indent="-285750">
              <a:spcBef>
                <a:spcPts val="0"/>
              </a:spcBef>
              <a:spcAft>
                <a:spcPts val="600"/>
              </a:spcAft>
            </a:pPr>
            <a:r>
              <a:rPr lang="hr-HR" dirty="0">
                <a:latin typeface="Arial Narrow" panose="020B0606020202030204" pitchFamily="34" charset="0"/>
              </a:rPr>
              <a:t>od ljudskog metabolizma i djelatnosti (čišćenje)</a:t>
            </a:r>
          </a:p>
          <a:p>
            <a:pPr marL="514350" indent="-285750">
              <a:spcBef>
                <a:spcPts val="0"/>
              </a:spcBef>
              <a:spcAft>
                <a:spcPts val="600"/>
              </a:spcAft>
            </a:pPr>
            <a:r>
              <a:rPr lang="hr-HR" dirty="0">
                <a:latin typeface="Arial Narrow" panose="020B0606020202030204" pitchFamily="34" charset="0"/>
              </a:rPr>
              <a:t>vanjskog zraka (ispušni plinovi automobilskih motora, industrijski plinovi).</a:t>
            </a:r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9DD6C09-36CE-4E7D-929C-D4C3629DD14F}"/>
              </a:ext>
            </a:extLst>
          </p:cNvPr>
          <p:cNvSpPr txBox="1">
            <a:spLocks/>
          </p:cNvSpPr>
          <p:nvPr/>
        </p:nvSpPr>
        <p:spPr>
          <a:xfrm>
            <a:off x="6318191" y="3825363"/>
            <a:ext cx="5181600" cy="12808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800" dirty="0">
                <a:latin typeface="Arial Narrow" panose="020B0606020202030204" pitchFamily="34" charset="0"/>
              </a:rPr>
              <a:t>PRIRODNO PROJETRAVANJE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 </a:t>
            </a:r>
            <a:r>
              <a:rPr lang="hr-HR" sz="1800" dirty="0">
                <a:latin typeface="Arial Narrow" panose="020B0606020202030204" pitchFamily="34" charset="0"/>
              </a:rPr>
              <a:t>- velike površine prozora</a:t>
            </a:r>
          </a:p>
          <a:p>
            <a:r>
              <a:rPr lang="hr-HR" sz="1800" dirty="0">
                <a:latin typeface="Arial Narrow" panose="020B0606020202030204" pitchFamily="34" charset="0"/>
              </a:rPr>
              <a:t>D</a:t>
            </a:r>
            <a:r>
              <a:rPr lang="en-US" sz="1800" dirty="0">
                <a:latin typeface="Arial Narrow" panose="020B0606020202030204" pitchFamily="34" charset="0"/>
              </a:rPr>
              <a:t>ECENTRALIZIRANI VENTILACIJSKI SUSTAVI</a:t>
            </a:r>
            <a:r>
              <a:rPr lang="hr-HR" sz="1800" dirty="0">
                <a:latin typeface="Arial Narrow" panose="020B0606020202030204" pitchFamily="34" charset="0"/>
              </a:rPr>
              <a:t>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AE7B8B8-9F24-46FB-BC50-34DF7C2B3370}"/>
              </a:ext>
            </a:extLst>
          </p:cNvPr>
          <p:cNvSpPr txBox="1">
            <a:spLocks/>
          </p:cNvSpPr>
          <p:nvPr/>
        </p:nvSpPr>
        <p:spPr>
          <a:xfrm>
            <a:off x="6280529" y="1942053"/>
            <a:ext cx="5181600" cy="155685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800" dirty="0">
                <a:latin typeface="Arial Narrow" panose="020B0606020202030204" pitchFamily="34" charset="0"/>
              </a:rPr>
              <a:t>KAKO SPRIJEČITI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SBS - MOGUĆA RJEŠENJA</a:t>
            </a:r>
          </a:p>
          <a:p>
            <a:pPr marL="514350" indent="-285750" defTabSz="4572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hr-HR" sz="1800" dirty="0">
                <a:latin typeface="Arial Narrow" panose="020B0606020202030204" pitchFamily="34" charset="0"/>
              </a:rPr>
              <a:t>provjetravanje</a:t>
            </a:r>
          </a:p>
          <a:p>
            <a:pPr marL="514350" indent="-285750" defTabSz="4572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hr-HR" sz="1800" dirty="0">
                <a:latin typeface="Arial Narrow" panose="020B0606020202030204" pitchFamily="34" charset="0"/>
              </a:rPr>
              <a:t>održavanje HVAC-a</a:t>
            </a:r>
          </a:p>
          <a:p>
            <a:pPr marL="514350" indent="-285750" defTabSz="4572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hr-HR" sz="1800" dirty="0">
                <a:latin typeface="Arial Narrow" panose="020B0606020202030204" pitchFamily="34" charset="0"/>
              </a:rPr>
              <a:t>ukloniti vlažna područja</a:t>
            </a:r>
          </a:p>
          <a:p>
            <a:pPr marL="514350" indent="-285750" defTabSz="45720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 3" charset="2"/>
              <a:buChar char=""/>
            </a:pPr>
            <a:r>
              <a:rPr lang="hr-HR" sz="1800" dirty="0">
                <a:latin typeface="Arial Narrow" panose="020B0606020202030204" pitchFamily="34" charset="0"/>
              </a:rPr>
              <a:t>učestalije čišćenje (ne VOC) </a:t>
            </a:r>
            <a:endParaRPr lang="en-US" sz="1800" dirty="0"/>
          </a:p>
        </p:txBody>
      </p:sp>
      <p:pic>
        <p:nvPicPr>
          <p:cNvPr id="7170" name="Picture 2" descr="What Is Sick Building Syndrome - Signs of SBS - Ducky Ducks Clean">
            <a:extLst>
              <a:ext uri="{FF2B5EF4-FFF2-40B4-BE49-F238E27FC236}">
                <a16:creationId xmlns:a16="http://schemas.microsoft.com/office/drawing/2014/main" id="{01289C73-C3D4-4A14-823F-7D42BC9A6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62" y="4603790"/>
            <a:ext cx="2661924" cy="149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25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6A51-971F-469E-921D-52E63EB5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 Narrow" panose="020B0606020202030204" pitchFamily="34" charset="0"/>
              </a:rPr>
              <a:t>sigurnija i pristupačnija zgrada → </a:t>
            </a:r>
            <a:r>
              <a:rPr lang="hr-HR" sz="3200" dirty="0">
                <a:latin typeface="Arial Narrow" panose="020B0606020202030204" pitchFamily="34" charset="0"/>
              </a:rPr>
              <a:t>smanjuje rizik za zdravlje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CDB4D-CE7E-445D-8403-18C0992E0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831975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Sigurnost i pristupačnost tijekom uporabe (TZ4)</a:t>
            </a:r>
          </a:p>
          <a:p>
            <a:pPr marL="0" indent="0" fontAlgn="base"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Građevina takva da ne predstavlja </a:t>
            </a:r>
            <a:r>
              <a:rPr lang="hr-HR" i="1" dirty="0">
                <a:solidFill>
                  <a:srgbClr val="FF0000"/>
                </a:solidFill>
                <a:latin typeface="Minion Pro"/>
              </a:rPr>
              <a:t>neprihvatljive rizike od nezgoda ili oštećenja tijekom uporabe</a:t>
            </a:r>
            <a:r>
              <a:rPr lang="hr-HR" i="1" dirty="0">
                <a:solidFill>
                  <a:srgbClr val="000000"/>
                </a:solidFill>
                <a:latin typeface="Minion Pro"/>
              </a:rPr>
              <a:t>. </a:t>
            </a:r>
          </a:p>
          <a:p>
            <a:pPr marL="0" indent="0" fontAlgn="base">
              <a:buNone/>
            </a:pPr>
            <a:r>
              <a:rPr lang="hr-HR" i="1" dirty="0" err="1">
                <a:solidFill>
                  <a:srgbClr val="000000"/>
                </a:solidFill>
                <a:latin typeface="Minion Pro"/>
              </a:rPr>
              <a:t>Ggrađevine</a:t>
            </a:r>
            <a:r>
              <a:rPr lang="hr-HR" i="1" dirty="0">
                <a:solidFill>
                  <a:srgbClr val="000000"/>
                </a:solidFill>
                <a:latin typeface="Minion Pro"/>
              </a:rPr>
              <a:t> vodi računa </a:t>
            </a:r>
            <a:r>
              <a:rPr lang="hr-HR" i="1" dirty="0">
                <a:solidFill>
                  <a:srgbClr val="FF0000"/>
                </a:solidFill>
                <a:latin typeface="Minion Pro"/>
              </a:rPr>
              <a:t>o pristupačnosti i uporabi od strane osoba smanjene pokretljivosti.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EB0C0-0D08-4C2D-8C1D-0F134AE95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942" y="2725476"/>
            <a:ext cx="5181600" cy="143815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hr-HR" dirty="0">
                <a:latin typeface="Arial Narrow" panose="020B0606020202030204" pitchFamily="34" charset="0"/>
              </a:rPr>
              <a:t>RJEŠENJA - </a:t>
            </a:r>
            <a:r>
              <a:rPr lang="hr-HR" dirty="0">
                <a:solidFill>
                  <a:srgbClr val="FF0000"/>
                </a:solidFill>
                <a:latin typeface="Arial Narrow" panose="020B0606020202030204" pitchFamily="34" charset="0"/>
              </a:rPr>
              <a:t>MOGUĆA</a:t>
            </a:r>
          </a:p>
          <a:p>
            <a:pPr>
              <a:spcBef>
                <a:spcPts val="0"/>
              </a:spcBef>
            </a:pPr>
            <a:r>
              <a:rPr lang="hr-HR" dirty="0">
                <a:latin typeface="Arial Narrow" panose="020B0606020202030204" pitchFamily="34" charset="0"/>
              </a:rPr>
              <a:t>Rampe, dizala, prilagođen radni prostor</a:t>
            </a:r>
          </a:p>
          <a:p>
            <a:pPr>
              <a:spcBef>
                <a:spcPts val="0"/>
              </a:spcBef>
            </a:pPr>
            <a:r>
              <a:rPr lang="hr-HR" dirty="0">
                <a:latin typeface="Arial Narrow" panose="020B0606020202030204" pitchFamily="34" charset="0"/>
              </a:rPr>
              <a:t>Orijentacijski plan – posebno za požarne odjeljke </a:t>
            </a:r>
          </a:p>
          <a:p>
            <a:pPr>
              <a:spcBef>
                <a:spcPts val="0"/>
              </a:spcBef>
            </a:pPr>
            <a:r>
              <a:rPr lang="hr-HR" dirty="0">
                <a:latin typeface="Arial Narrow" panose="020B0606020202030204" pitchFamily="34" charset="0"/>
              </a:rPr>
              <a:t>Oznake pristupačnosti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229C7FC3-4C75-4BEB-AF61-66EF7E8DE1F5}"/>
              </a:ext>
            </a:extLst>
          </p:cNvPr>
          <p:cNvSpPr/>
          <p:nvPr/>
        </p:nvSpPr>
        <p:spPr>
          <a:xfrm>
            <a:off x="8047639" y="2219674"/>
            <a:ext cx="4012163" cy="447325"/>
          </a:xfrm>
          <a:prstGeom prst="flowChartProcess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MPUGiDI + MKiM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AutoShape 2" descr="dizalo u kući">
            <a:extLst>
              <a:ext uri="{FF2B5EF4-FFF2-40B4-BE49-F238E27FC236}">
                <a16:creationId xmlns:a16="http://schemas.microsoft.com/office/drawing/2014/main" id="{842371B8-B8CE-4077-9FBC-610B6CCEC5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dizalo u kući">
            <a:extLst>
              <a:ext uri="{FF2B5EF4-FFF2-40B4-BE49-F238E27FC236}">
                <a16:creationId xmlns:a16="http://schemas.microsoft.com/office/drawing/2014/main" id="{EF2D4A36-5375-466C-8A69-E2ABFF69D4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B5B10-7891-4E3A-9EC3-22FCC499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550651"/>
            <a:ext cx="1460549" cy="1889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DB50A-35E2-4E8C-B7F2-98F0C9FC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721" y="4550651"/>
            <a:ext cx="2015424" cy="2015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754661-D0D9-4FE8-AF6A-2520D5E4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451" y="4550651"/>
            <a:ext cx="1790048" cy="1889772"/>
          </a:xfrm>
          <a:prstGeom prst="rect">
            <a:avLst/>
          </a:prstGeom>
        </p:spPr>
      </p:pic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EC33181B-5141-41E9-A7B1-6D157491059C}"/>
              </a:ext>
            </a:extLst>
          </p:cNvPr>
          <p:cNvSpPr/>
          <p:nvPr/>
        </p:nvSpPr>
        <p:spPr>
          <a:xfrm>
            <a:off x="7928417" y="1230777"/>
            <a:ext cx="4012163" cy="831560"/>
          </a:xfrm>
          <a:prstGeom prst="flowChartProcess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tx1"/>
                </a:solidFill>
                <a:latin typeface="Arial Narrow" panose="020B0606020202030204" pitchFamily="34" charset="0"/>
              </a:rPr>
              <a:t>Pravilnik o osiguranju pristupačnosti građevina osobama s invaliditetom i smanjenom pokretljivosti (NN 78/13) 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26A31B30-16C6-48F6-BB67-649D36E70712}"/>
              </a:ext>
            </a:extLst>
          </p:cNvPr>
          <p:cNvSpPr/>
          <p:nvPr/>
        </p:nvSpPr>
        <p:spPr>
          <a:xfrm>
            <a:off x="762000" y="4101505"/>
            <a:ext cx="5181600" cy="851495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Nije riješeno   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44484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0223D-C219-441C-9EDC-6B00A2BB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055" y="2839510"/>
            <a:ext cx="8915399" cy="1468800"/>
          </a:xfrm>
        </p:spPr>
        <p:txBody>
          <a:bodyPr>
            <a:normAutofit fontScale="90000"/>
          </a:bodyPr>
          <a:lstStyle/>
          <a:p>
            <a:r>
              <a:rPr lang="hr-HR" sz="3600" dirty="0">
                <a:latin typeface="Arial Narrow" panose="020B0606020202030204" pitchFamily="34" charset="0"/>
              </a:rPr>
              <a:t>IZAZOVI</a:t>
            </a:r>
            <a:br>
              <a:rPr lang="hr-HR" sz="3600" dirty="0"/>
            </a:br>
            <a:r>
              <a:rPr lang="hr-HR" sz="3600" dirty="0">
                <a:latin typeface="Arial Narrow" panose="020B0606020202030204" pitchFamily="34" charset="0"/>
              </a:rPr>
              <a:t>OBNOVE</a:t>
            </a:r>
            <a:br>
              <a:rPr lang="hr-HR" sz="3600" dirty="0">
                <a:latin typeface="Arial Narrow" panose="020B0606020202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KULTURNE </a:t>
            </a:r>
            <a:br>
              <a:rPr lang="hr-HR" sz="36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BAŠTINE</a:t>
            </a:r>
            <a:r>
              <a:rPr lang="hr-HR" sz="3600" dirty="0"/>
              <a:t> </a:t>
            </a:r>
            <a:endParaRPr lang="en-US" sz="36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C47B63-BDAA-4A68-8AC0-81549A406E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494956"/>
              </p:ext>
            </p:extLst>
          </p:nvPr>
        </p:nvGraphicFramePr>
        <p:xfrm>
          <a:off x="3834167" y="96651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AD03DB3-2FC9-4B81-A91E-BBC9C54A5A60}"/>
              </a:ext>
            </a:extLst>
          </p:cNvPr>
          <p:cNvSpPr/>
          <p:nvPr/>
        </p:nvSpPr>
        <p:spPr>
          <a:xfrm>
            <a:off x="8193024" y="5632704"/>
            <a:ext cx="2331720" cy="1042416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b="1" dirty="0"/>
              <a:t>SMANJITI RIZIK </a:t>
            </a:r>
          </a:p>
          <a:p>
            <a:pPr algn="ctr"/>
            <a:endParaRPr lang="hr-HR" sz="1400" b="1" dirty="0"/>
          </a:p>
          <a:p>
            <a:pPr algn="ctr"/>
            <a:endParaRPr lang="hr-HR" sz="1400" b="1" dirty="0"/>
          </a:p>
          <a:p>
            <a:pPr algn="ctr"/>
            <a:r>
              <a:rPr lang="hr-HR" sz="1400" b="1" dirty="0"/>
              <a:t>CJELOVITA OBNOVA KULTURNE BAŠTINE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8EE75-9839-4AD3-B176-C9A69CE4B47C}"/>
              </a:ext>
            </a:extLst>
          </p:cNvPr>
          <p:cNvSpPr txBox="1"/>
          <p:nvPr/>
        </p:nvSpPr>
        <p:spPr>
          <a:xfrm>
            <a:off x="9487778" y="4923021"/>
            <a:ext cx="1708426" cy="4197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" tIns="15240" rIns="15240" bIns="1524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r-HR" sz="12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 panose="020B0502020202020204"/>
                <a:ea typeface="+mn-ea"/>
                <a:cs typeface="+mn-cs"/>
              </a:rPr>
              <a:t>BROJ OŠTEĆENIH </a:t>
            </a:r>
          </a:p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hr-HR" sz="1200" b="1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entury Gothic" panose="020B0502020202020204"/>
                <a:ea typeface="+mn-ea"/>
                <a:cs typeface="+mn-cs"/>
              </a:rPr>
              <a:t>ZGRADA </a:t>
            </a:r>
            <a:endParaRPr lang="en-US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DB1D5DE-3B03-4C9E-908E-6C7ABFB8FC34}"/>
              </a:ext>
            </a:extLst>
          </p:cNvPr>
          <p:cNvSpPr/>
          <p:nvPr/>
        </p:nvSpPr>
        <p:spPr>
          <a:xfrm>
            <a:off x="9218488" y="5861485"/>
            <a:ext cx="221942" cy="3664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D5B72-6768-4882-8F84-44045867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zgrada bolje zaštićena od buke → </a:t>
            </a:r>
            <a:r>
              <a:rPr lang="hr-HR" sz="3200" dirty="0">
                <a:latin typeface="Arial Narrow" panose="020B0606020202030204" pitchFamily="34" charset="0"/>
              </a:rPr>
              <a:t>smanjuje rizik za  zdravlje - elaborat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31DE-4985-49DF-9E89-6534E99E3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80000"/>
            <a:ext cx="5402366" cy="1392487"/>
          </a:xfrm>
          <a:solidFill>
            <a:schemeClr val="bg1">
              <a:lumMod val="95000"/>
            </a:schemeClr>
          </a:solidFill>
          <a:ln w="19050"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 algn="ctr" fontAlgn="base">
              <a:lnSpc>
                <a:spcPct val="110000"/>
              </a:lnSpc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Zaštita od buke (TZ5)</a:t>
            </a:r>
          </a:p>
          <a:p>
            <a:pPr marL="0" indent="0" fontAlgn="base">
              <a:lnSpc>
                <a:spcPct val="110000"/>
              </a:lnSpc>
              <a:buNone/>
            </a:pPr>
            <a:r>
              <a:rPr lang="hr-HR" i="1" dirty="0">
                <a:solidFill>
                  <a:srgbClr val="000000"/>
                </a:solidFill>
                <a:latin typeface="Minion Pro"/>
              </a:rPr>
              <a:t>Građevina takva da buka </a:t>
            </a:r>
            <a:r>
              <a:rPr lang="hr-HR" i="1" dirty="0">
                <a:solidFill>
                  <a:srgbClr val="FF0000"/>
                </a:solidFill>
                <a:latin typeface="Minion Pro"/>
              </a:rPr>
              <a:t>na razini koja ne predstavlja prijetnju zdravlju </a:t>
            </a:r>
            <a:r>
              <a:rPr lang="hr-HR" i="1" dirty="0">
                <a:solidFill>
                  <a:srgbClr val="000000"/>
                </a:solidFill>
                <a:latin typeface="Minion Pro"/>
              </a:rPr>
              <a:t>i </a:t>
            </a:r>
            <a:r>
              <a:rPr lang="hr-HR" i="1" dirty="0">
                <a:solidFill>
                  <a:srgbClr val="FF0000"/>
                </a:solidFill>
                <a:latin typeface="Minion Pro"/>
              </a:rPr>
              <a:t>omogućuje spavanje, odmor i rad</a:t>
            </a:r>
            <a:endParaRPr lang="hr-HR" i="1" dirty="0">
              <a:solidFill>
                <a:srgbClr val="000000"/>
              </a:solidFill>
              <a:latin typeface="Minion Pro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6C85F-3C28-4003-8069-2B1BD91EF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0630" y="3963410"/>
            <a:ext cx="4313864" cy="2639521"/>
          </a:xfrm>
          <a:solidFill>
            <a:srgbClr val="EAEAEA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sz="2100" dirty="0">
                <a:latin typeface="Arial Narrow" panose="020B0606020202030204" pitchFamily="34" charset="0"/>
              </a:rPr>
              <a:t>VANJSKI ZIDOVI – </a:t>
            </a:r>
            <a:r>
              <a:rPr lang="hr-HR" sz="2100" dirty="0">
                <a:solidFill>
                  <a:srgbClr val="FF0000"/>
                </a:solidFill>
                <a:latin typeface="Arial Narrow" panose="020B0606020202030204" pitchFamily="34" charset="0"/>
              </a:rPr>
              <a:t>UGLAVNOM ZADOVOLJAVAJU </a:t>
            </a:r>
          </a:p>
          <a:p>
            <a:r>
              <a:rPr lang="hr-HR" sz="2100" dirty="0">
                <a:latin typeface="Arial Narrow" panose="020B0606020202030204" pitchFamily="34" charset="0"/>
              </a:rPr>
              <a:t>masivni- izolacijski zidni elementi (</a:t>
            </a:r>
            <a:r>
              <a:rPr lang="hr-HR" sz="2100" dirty="0" err="1">
                <a:latin typeface="Arial Narrow" panose="020B0606020202030204" pitchFamily="34" charset="0"/>
              </a:rPr>
              <a:t>npr</a:t>
            </a:r>
            <a:r>
              <a:rPr lang="hr-HR" sz="2100" dirty="0">
                <a:latin typeface="Arial Narrow" panose="020B0606020202030204" pitchFamily="34" charset="0"/>
              </a:rPr>
              <a:t> 25 cm od 54 dB i 62 dB)</a:t>
            </a:r>
          </a:p>
          <a:p>
            <a:pPr marL="0" indent="0">
              <a:buNone/>
            </a:pPr>
            <a:r>
              <a:rPr lang="hr-HR" sz="2100" dirty="0">
                <a:latin typeface="Arial Narrow" panose="020B0606020202030204" pitchFamily="34" charset="0"/>
              </a:rPr>
              <a:t>PROZORI – </a:t>
            </a:r>
            <a:r>
              <a:rPr lang="hr-HR" sz="2100" dirty="0">
                <a:solidFill>
                  <a:srgbClr val="FF0000"/>
                </a:solidFill>
                <a:latin typeface="Arial Narrow" panose="020B0606020202030204" pitchFamily="34" charset="0"/>
              </a:rPr>
              <a:t>MOGUĆE </a:t>
            </a:r>
          </a:p>
          <a:p>
            <a:r>
              <a:rPr lang="hr-HR" sz="2100" dirty="0">
                <a:latin typeface="Arial Narrow" panose="020B0606020202030204" pitchFamily="34" charset="0"/>
              </a:rPr>
              <a:t>drveni i Al??; </a:t>
            </a:r>
            <a:r>
              <a:rPr lang="pl-PL" sz="2100" dirty="0">
                <a:latin typeface="Arial Narrow" panose="020B0606020202030204" pitchFamily="34" charset="0"/>
              </a:rPr>
              <a:t>dobra ugradnja – zračnost</a:t>
            </a:r>
          </a:p>
          <a:p>
            <a:r>
              <a:rPr lang="pl-PL" sz="2100" dirty="0">
                <a:latin typeface="Arial Narrow" panose="020B0606020202030204" pitchFamily="34" charset="0"/>
              </a:rPr>
              <a:t>debljina i broj stakala (IZO) - </a:t>
            </a:r>
            <a:r>
              <a:rPr lang="hr-HR" sz="2100" dirty="0">
                <a:latin typeface="Arial Narrow" panose="020B0606020202030204" pitchFamily="34" charset="0"/>
              </a:rPr>
              <a:t>IZO višeslojno staklo i do </a:t>
            </a:r>
            <a:r>
              <a:rPr lang="pl-PL" sz="2100" dirty="0">
                <a:latin typeface="Arial Narrow" panose="020B0606020202030204" pitchFamily="34" charset="0"/>
              </a:rPr>
              <a:t>110 dB </a:t>
            </a:r>
            <a:r>
              <a:rPr lang="pl-PL" sz="2100" dirty="0">
                <a:solidFill>
                  <a:schemeClr val="lt1"/>
                </a:solidFill>
                <a:latin typeface="Arial Narrow" panose="020B0606020202030204" pitchFamily="34" charset="0"/>
              </a:rPr>
              <a:t>kon o zaštiti </a:t>
            </a:r>
            <a:r>
              <a:rPr lang="pl-PL" sz="1600" dirty="0">
                <a:solidFill>
                  <a:schemeClr val="lt1"/>
                </a:solidFill>
              </a:rPr>
              <a:t>od buke (NN 30/09, 55/13, 153/13, 41/16, 114/18</a:t>
            </a:r>
            <a:endParaRPr lang="en-US" sz="1600" dirty="0">
              <a:solidFill>
                <a:schemeClr val="lt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AD139B-98A9-49CA-8025-F7DA35870EFC}"/>
              </a:ext>
            </a:extLst>
          </p:cNvPr>
          <p:cNvSpPr txBox="1">
            <a:spLocks/>
          </p:cNvSpPr>
          <p:nvPr/>
        </p:nvSpPr>
        <p:spPr>
          <a:xfrm>
            <a:off x="838200" y="3245897"/>
            <a:ext cx="5181600" cy="1062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spcBef>
                <a:spcPts val="600"/>
              </a:spcBef>
              <a:buNone/>
            </a:pPr>
            <a:r>
              <a:rPr lang="hr-HR" sz="2000" dirty="0">
                <a:latin typeface="Arial Narrow" panose="020B0606020202030204" pitchFamily="34" charset="0"/>
              </a:rPr>
              <a:t>ZAKON</a:t>
            </a:r>
          </a:p>
          <a:p>
            <a:pPr marL="468000" lvl="1" fontAlgn="base"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ocjena i upravljanje bukom okoliša</a:t>
            </a:r>
          </a:p>
          <a:p>
            <a:pPr marL="468000" lvl="1" fontAlgn="base">
              <a:spcBef>
                <a:spcPts val="600"/>
              </a:spcBef>
            </a:pP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KARTE BUKE</a:t>
            </a:r>
            <a:r>
              <a:rPr lang="hr-HR" sz="20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41DA75-8407-4552-8B64-2256BE9C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58" y="3580787"/>
            <a:ext cx="1646063" cy="1999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A3402-09F8-4E2E-ACF8-E319082A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184" y="3295258"/>
            <a:ext cx="2303382" cy="40344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854C1DBF-9214-498C-9199-BEDDF0E40458}"/>
              </a:ext>
            </a:extLst>
          </p:cNvPr>
          <p:cNvSpPr/>
          <p:nvPr/>
        </p:nvSpPr>
        <p:spPr>
          <a:xfrm>
            <a:off x="7888437" y="1471971"/>
            <a:ext cx="4012163" cy="1280890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Zakon o zaštiti od buke (NN 30/09, 55/13, 153/13, 41/16, 114/18</a:t>
            </a:r>
          </a:p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Pravilnik o najvišim dopuštenim razinama buke s obzirom na vrstu izvora buke, vrijeme i mjesto nastanka (NN 143/2021)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F1A21CD-71B0-49E7-8830-E3EA7EF3C3D7}"/>
              </a:ext>
            </a:extLst>
          </p:cNvPr>
          <p:cNvSpPr/>
          <p:nvPr/>
        </p:nvSpPr>
        <p:spPr>
          <a:xfrm>
            <a:off x="7888437" y="2910810"/>
            <a:ext cx="4012163" cy="447325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MZ + MPUGiDI + MKiM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B28657DB-4FB9-4479-9797-A7D300A36B9E}"/>
              </a:ext>
            </a:extLst>
          </p:cNvPr>
          <p:cNvSpPr/>
          <p:nvPr/>
        </p:nvSpPr>
        <p:spPr>
          <a:xfrm>
            <a:off x="914400" y="5580448"/>
            <a:ext cx="5181600" cy="851495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Nije riješeno   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46EE3B-AFD0-411D-BA03-CA2F2AA7A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03" y="4404002"/>
            <a:ext cx="1767384" cy="108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7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BA55D-3D01-4C7A-9419-19A6DE8D9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2108444"/>
          </a:xfrm>
          <a:solidFill>
            <a:schemeClr val="bg1">
              <a:lumMod val="95000"/>
            </a:schemeClr>
          </a:solidFill>
          <a:ln w="127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 algn="ctr" fontAlgn="base">
              <a:lnSpc>
                <a:spcPct val="130000"/>
              </a:lnSpc>
              <a:buNone/>
            </a:pPr>
            <a:r>
              <a:rPr lang="en-US" sz="1600" i="1" dirty="0" err="1">
                <a:solidFill>
                  <a:schemeClr val="tx1"/>
                </a:solidFill>
                <a:latin typeface="Minion Pro"/>
              </a:rPr>
              <a:t>Gospodarenje</a:t>
            </a:r>
            <a:r>
              <a:rPr lang="en-US" sz="1600" i="1" dirty="0">
                <a:solidFill>
                  <a:schemeClr val="tx1"/>
                </a:solidFill>
                <a:latin typeface="Minion Pro"/>
              </a:rPr>
              <a:t> </a:t>
            </a:r>
            <a:r>
              <a:rPr lang="en-US" sz="1600" i="1" dirty="0" err="1">
                <a:solidFill>
                  <a:schemeClr val="tx1"/>
                </a:solidFill>
                <a:latin typeface="Minion Pro"/>
              </a:rPr>
              <a:t>energijom</a:t>
            </a:r>
            <a:r>
              <a:rPr lang="en-US" sz="1600" i="1" dirty="0">
                <a:solidFill>
                  <a:schemeClr val="tx1"/>
                </a:solidFill>
                <a:latin typeface="Minion Pro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i </a:t>
            </a:r>
            <a:r>
              <a:rPr lang="en-US" sz="1600" i="1" dirty="0" err="1">
                <a:solidFill>
                  <a:srgbClr val="000000"/>
                </a:solidFill>
                <a:latin typeface="Minion Pro"/>
              </a:rPr>
              <a:t>očuvanje</a:t>
            </a:r>
            <a:r>
              <a:rPr lang="en-US" sz="1600" i="1" dirty="0">
                <a:solidFill>
                  <a:srgbClr val="000000"/>
                </a:solidFill>
                <a:latin typeface="Minion Pro"/>
              </a:rPr>
              <a:t> topline</a:t>
            </a:r>
            <a:r>
              <a:rPr lang="hr-HR" sz="1600" i="1" dirty="0">
                <a:solidFill>
                  <a:srgbClr val="000000"/>
                </a:solidFill>
                <a:latin typeface="Minion Pro"/>
              </a:rPr>
              <a:t> (TZ6)</a:t>
            </a:r>
            <a:endParaRPr lang="en-US" sz="1600" i="1" dirty="0">
              <a:solidFill>
                <a:srgbClr val="000000"/>
              </a:solidFill>
              <a:latin typeface="Minion Pro"/>
            </a:endParaRPr>
          </a:p>
          <a:p>
            <a:pPr marL="0" indent="0" fontAlgn="base">
              <a:lnSpc>
                <a:spcPct val="130000"/>
              </a:lnSpc>
              <a:buNone/>
            </a:pPr>
            <a:r>
              <a:rPr lang="en-US" i="1" dirty="0" err="1">
                <a:solidFill>
                  <a:schemeClr val="tx1"/>
                </a:solidFill>
                <a:latin typeface="Minion Pro"/>
              </a:rPr>
              <a:t>Građevine</a:t>
            </a:r>
            <a:r>
              <a:rPr lang="en-US" i="1" dirty="0">
                <a:solidFill>
                  <a:schemeClr val="tx1"/>
                </a:solidFill>
                <a:latin typeface="Minion Pro"/>
              </a:rPr>
              <a:t> i </a:t>
            </a:r>
            <a:r>
              <a:rPr lang="en-US" i="1" dirty="0" err="1">
                <a:solidFill>
                  <a:schemeClr val="tx1"/>
                </a:solidFill>
                <a:latin typeface="Minion Pro"/>
              </a:rPr>
              <a:t>instalacije</a:t>
            </a:r>
            <a:r>
              <a:rPr lang="hr-HR" i="1" dirty="0">
                <a:solidFill>
                  <a:schemeClr val="tx1"/>
                </a:solidFill>
                <a:latin typeface="Minion Pro"/>
              </a:rPr>
              <a:t>…..da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energij</a:t>
            </a:r>
            <a:r>
              <a:rPr lang="hr-HR" i="1" dirty="0">
                <a:solidFill>
                  <a:srgbClr val="FF0000"/>
                </a:solidFill>
                <a:latin typeface="Minion Pro"/>
              </a:rPr>
              <a:t>a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koju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zahtijevaju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ostane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na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niskoj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razini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,</a:t>
            </a:r>
            <a:endParaRPr lang="hr-HR" i="1" dirty="0">
              <a:solidFill>
                <a:srgbClr val="FF0000"/>
              </a:solidFill>
              <a:latin typeface="Minion Pro"/>
            </a:endParaRPr>
          </a:p>
          <a:p>
            <a:pPr marL="0" indent="0" fontAlgn="base">
              <a:lnSpc>
                <a:spcPct val="130000"/>
              </a:lnSpc>
              <a:buNone/>
            </a:pPr>
            <a:r>
              <a:rPr lang="en-US" i="1" dirty="0" err="1">
                <a:solidFill>
                  <a:srgbClr val="000000"/>
                </a:solidFill>
                <a:latin typeface="Minion Pro"/>
              </a:rPr>
              <a:t>Građevine</a:t>
            </a:r>
            <a:r>
              <a:rPr lang="en-US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Minion Pro"/>
              </a:rPr>
              <a:t>moraju</a:t>
            </a:r>
            <a:r>
              <a:rPr lang="en-US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Minion Pro"/>
              </a:rPr>
              <a:t>biti</a:t>
            </a:r>
            <a:r>
              <a:rPr lang="en-US" i="1" dirty="0">
                <a:solidFill>
                  <a:srgbClr val="00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energetski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učinkovite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koriste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što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manje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energije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tijekom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građenja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 i </a:t>
            </a:r>
            <a:r>
              <a:rPr lang="en-US" i="1" dirty="0" err="1">
                <a:solidFill>
                  <a:srgbClr val="FF0000"/>
                </a:solidFill>
                <a:latin typeface="Minion Pro"/>
              </a:rPr>
              <a:t>razgradnje</a:t>
            </a:r>
            <a:r>
              <a:rPr lang="en-US" i="1" dirty="0">
                <a:solidFill>
                  <a:srgbClr val="FF0000"/>
                </a:solidFill>
                <a:latin typeface="Minion Pro"/>
              </a:rPr>
              <a:t>.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77FF6969-98E6-4C02-AE90-DA316A79A1FA}"/>
              </a:ext>
            </a:extLst>
          </p:cNvPr>
          <p:cNvSpPr/>
          <p:nvPr/>
        </p:nvSpPr>
        <p:spPr>
          <a:xfrm>
            <a:off x="7962644" y="2596090"/>
            <a:ext cx="4012163" cy="447325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MGiOR + MPUGiDI + MKiM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9A85B-CC17-4B8C-927C-FCCEEF65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515" y="5673035"/>
            <a:ext cx="1629615" cy="108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9B2B26-1ACD-48F7-9409-9D786C4E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51" y="4748281"/>
            <a:ext cx="2303166" cy="129416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7D2D60C-B6E8-42E2-A0D0-5C16F9E4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430" y="387062"/>
            <a:ext cx="8911687" cy="1280890"/>
          </a:xfrm>
        </p:spPr>
        <p:txBody>
          <a:bodyPr/>
          <a:lstStyle/>
          <a:p>
            <a:r>
              <a:rPr lang="hr-HR" dirty="0">
                <a:latin typeface="Arial Narrow" panose="020B0606020202030204" pitchFamily="34" charset="0"/>
              </a:rPr>
              <a:t>energetski učinkovitija zgrada → </a:t>
            </a:r>
            <a:r>
              <a:rPr lang="hr-HR" sz="3200" dirty="0">
                <a:latin typeface="Arial Narrow" panose="020B0606020202030204" pitchFamily="34" charset="0"/>
              </a:rPr>
              <a:t>smanjuje rizik na klimatske promjene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392E011-10EA-4BDE-8091-A3EC60A433C3}"/>
              </a:ext>
            </a:extLst>
          </p:cNvPr>
          <p:cNvSpPr/>
          <p:nvPr/>
        </p:nvSpPr>
        <p:spPr>
          <a:xfrm>
            <a:off x="7962644" y="1087441"/>
            <a:ext cx="4012163" cy="1385885"/>
          </a:xfrm>
          <a:prstGeom prst="flowChartProcess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Tehnički propis o racionalnoj uporabi energije i toplinskoj zaštiti u zgradama</a:t>
            </a:r>
          </a:p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(NN 128/15, 70/18, 73/18, 86/18, 102/20) </a:t>
            </a:r>
          </a:p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Preporuke za primjenu mjera energetske učinkovitosti na graditeljskoj baštini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91C30147-3A66-4453-8BE1-EB9371879151}"/>
              </a:ext>
            </a:extLst>
          </p:cNvPr>
          <p:cNvSpPr/>
          <p:nvPr/>
        </p:nvSpPr>
        <p:spPr>
          <a:xfrm>
            <a:off x="838200" y="4057684"/>
            <a:ext cx="7903128" cy="2675354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endParaRPr lang="hr-HR" dirty="0">
              <a:solidFill>
                <a:srgbClr val="000000"/>
              </a:solidFill>
              <a:latin typeface="Minion Pro"/>
            </a:endParaRPr>
          </a:p>
          <a:p>
            <a:pPr algn="ctr" fontAlgn="base"/>
            <a:endParaRPr lang="hr-HR" dirty="0">
              <a:solidFill>
                <a:srgbClr val="000000"/>
              </a:solidFill>
              <a:latin typeface="Minion Pro"/>
            </a:endParaRPr>
          </a:p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PREPORUKE: uvjete za dijelove zgrade (ovojnica, unutarnji zidovi i str. e konstrukcije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MJERE: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• povećanje toplinske zaštite ovojnice zgrade, 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• povećanje učinkovitosti sustava HVAC i pripreme potrošne vode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• povećanje učinkovitosti sustava rasvjete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• korištenje obnovljivih izvora energije i alternativnih sustava njihovog korištenja</a:t>
            </a:r>
          </a:p>
          <a:p>
            <a:pPr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• uvođenje sustava automatizacije i upravljanja zgradom/dijelom.</a:t>
            </a:r>
          </a:p>
          <a:p>
            <a:pPr algn="ctr" fontAlgn="base"/>
            <a:endParaRPr lang="hr-HR" i="1" dirty="0">
              <a:solidFill>
                <a:srgbClr val="000000"/>
              </a:solidFill>
              <a:latin typeface="Minion Pro"/>
            </a:endParaRP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  )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EB0AE3-5D84-4CB7-9195-BF2125DA9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635" y="3166179"/>
            <a:ext cx="2567866" cy="13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1B53C-6419-46C1-9872-CE283989E2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150" y="1825625"/>
            <a:ext cx="5522650" cy="920217"/>
          </a:xfrm>
          <a:solidFill>
            <a:srgbClr val="FFFFCC"/>
          </a:solidFill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MJERE:</a:t>
            </a:r>
          </a:p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•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povećanje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toplinske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zaštite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ovojnice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zgrade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09B4F6-17EC-4294-9C5D-D87795C1379C}"/>
              </a:ext>
            </a:extLst>
          </p:cNvPr>
          <p:cNvSpPr txBox="1">
            <a:spLocks/>
          </p:cNvSpPr>
          <p:nvPr/>
        </p:nvSpPr>
        <p:spPr>
          <a:xfrm>
            <a:off x="6172200" y="1894105"/>
            <a:ext cx="5996866" cy="41208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1800" dirty="0">
                <a:latin typeface="Arial Narrow" panose="020B0606020202030204" pitchFamily="34" charset="0"/>
              </a:rPr>
              <a:t>VANJSKI ZIDOVI PROČELJA – toplinska izolacija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NEPRIHVATLJIVO - MOŽDA ako</a:t>
            </a:r>
            <a:r>
              <a:rPr lang="hr-HR" sz="1800" dirty="0">
                <a:latin typeface="Arial Narrow" panose="020B0606020202030204" pitchFamily="34" charset="0"/>
              </a:rPr>
              <a:t> najsuvremeniji izolacijskih materijala I tehnologija</a:t>
            </a:r>
          </a:p>
          <a:p>
            <a:pPr marL="0" indent="0">
              <a:buNone/>
            </a:pPr>
            <a:r>
              <a:rPr lang="hr-HR" sz="1800" dirty="0">
                <a:latin typeface="Arial Narrow" panose="020B0606020202030204" pitchFamily="34" charset="0"/>
              </a:rPr>
              <a:t>DVORIŠNA PROČELJA –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  <a:r>
              <a:rPr lang="hr-HR" sz="1800" dirty="0">
                <a:latin typeface="Arial Narrow" panose="020B0606020202030204" pitchFamily="34" charset="0"/>
              </a:rPr>
              <a:t>, ako nisu pojedinačno zaštićene </a:t>
            </a:r>
          </a:p>
          <a:p>
            <a:pPr marL="0" indent="0">
              <a:buNone/>
            </a:pPr>
            <a:r>
              <a:rPr lang="hr-HR" sz="1800" dirty="0">
                <a:latin typeface="Arial Narrow" panose="020B0606020202030204" pitchFamily="34" charset="0"/>
              </a:rPr>
              <a:t>NAČELNO: očuvati izvorno ziđe i izvornu žbuku, unutarnja izolacija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MOGUĆA,</a:t>
            </a:r>
            <a:r>
              <a:rPr lang="hr-HR" sz="1800" dirty="0">
                <a:latin typeface="Arial Narrow" panose="020B060602020203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sz="1800" dirty="0">
                <a:latin typeface="Arial Narrow" panose="020B0606020202030204" pitchFamily="34" charset="0"/>
              </a:rPr>
              <a:t>MEHANIČKA VENTILACIJA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UKLONITI MJESTA PROPUŠTANJA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sz="1800" dirty="0">
                <a:latin typeface="Arial Narrow" panose="020B0606020202030204" pitchFamily="34" charset="0"/>
              </a:rPr>
              <a:t>VANJSKA STOLARIJA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 </a:t>
            </a:r>
            <a:r>
              <a:rPr lang="hr-HR" sz="1800" dirty="0">
                <a:latin typeface="Arial Narrow" panose="020B0606020202030204" pitchFamily="34" charset="0"/>
              </a:rPr>
              <a:t>ALI zadržati izvorno- popravci ili replika - - nova stakla ,dvostruka. IZO unutra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hr-HR" sz="1800" dirty="0">
                <a:latin typeface="Arial Narrow" panose="020B0606020202030204" pitchFamily="34" charset="0"/>
              </a:rPr>
              <a:t>TEMELJ I PODRUM – VLAŽAN ukloniti uzrok, žbuku, NOVA </a:t>
            </a:r>
            <a:r>
              <a:rPr lang="hr-HR" sz="1800" dirty="0" err="1">
                <a:latin typeface="Arial Narrow" panose="020B0606020202030204" pitchFamily="34" charset="0"/>
              </a:rPr>
              <a:t>termoizolacijska</a:t>
            </a:r>
            <a:r>
              <a:rPr lang="hr-HR" sz="1800" dirty="0">
                <a:latin typeface="Arial Narrow" panose="020B0606020202030204" pitchFamily="34" charset="0"/>
              </a:rPr>
              <a:t> žbuka, mehanička ventilacija - za sušenje</a:t>
            </a:r>
          </a:p>
          <a:p>
            <a:pPr marL="0" indent="0">
              <a:buNone/>
            </a:pPr>
            <a:r>
              <a:rPr lang="hr-HR" sz="1800" dirty="0">
                <a:latin typeface="Arial Narrow" panose="020B0606020202030204" pitchFamily="34" charset="0"/>
              </a:rPr>
              <a:t>KROVOVI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PRIHVATLJIVO </a:t>
            </a:r>
            <a:r>
              <a:rPr lang="hr-HR" sz="1800" dirty="0">
                <a:latin typeface="Arial Narrow" panose="020B0606020202030204" pitchFamily="34" charset="0"/>
              </a:rPr>
              <a:t>– popravak konstrukcije, pokrova, oluka i žljebova , izolacija nad najvišim grijanim katom 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hr-HR" sz="1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hr-HR" sz="1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hr-HR" sz="18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endParaRPr lang="hr-HR" sz="1800" dirty="0">
              <a:latin typeface="Arial Narrow" panose="020B0606020202030204" pitchFamily="34" charset="0"/>
            </a:endParaRPr>
          </a:p>
          <a:p>
            <a:pPr>
              <a:buFontTx/>
              <a:buChar char="-"/>
            </a:pPr>
            <a:endParaRPr lang="hr-HR" sz="18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hr-HR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C6ABF-C5A0-444D-900A-ABAED829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81" y="5204206"/>
            <a:ext cx="2258019" cy="148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B5865-18B2-412A-A33A-199495CC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34" y="5153793"/>
            <a:ext cx="3276600" cy="139065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FD61F568-2D23-469B-9EEE-E7623D49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9267643" cy="1280890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energetski učinkovitija zgrada → </a:t>
            </a:r>
            <a:r>
              <a:rPr lang="hr-HR" sz="3200" dirty="0">
                <a:latin typeface="Arial Narrow" panose="020B0606020202030204" pitchFamily="34" charset="0"/>
              </a:rPr>
              <a:t>smanjuje rizik na energetsko siromaštvo - elaborat - izolacije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46532E1-BE56-4CF8-B55B-1EDDFADC2CBE}"/>
              </a:ext>
            </a:extLst>
          </p:cNvPr>
          <p:cNvSpPr txBox="1">
            <a:spLocks/>
          </p:cNvSpPr>
          <p:nvPr/>
        </p:nvSpPr>
        <p:spPr>
          <a:xfrm>
            <a:off x="396034" y="4294155"/>
            <a:ext cx="5627275" cy="65884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dirty="0">
                <a:latin typeface="Arial Narrow" panose="020B0606020202030204" pitchFamily="34" charset="0"/>
              </a:rPr>
              <a:t>MEĐUKATNE KONSTRUKCIJE – </a:t>
            </a:r>
            <a:r>
              <a:rPr lang="hr-HR" dirty="0">
                <a:solidFill>
                  <a:srgbClr val="FF0000"/>
                </a:solidFill>
                <a:latin typeface="Arial Narrow" panose="020B0606020202030204" pitchFamily="34" charset="0"/>
              </a:rPr>
              <a:t>PRIHVATLJIVO ako </a:t>
            </a:r>
            <a:r>
              <a:rPr lang="hr-HR" dirty="0">
                <a:latin typeface="Arial Narrow" panose="020B0606020202030204" pitchFamily="34" charset="0"/>
              </a:rPr>
              <a:t> nema vrijedne interijere (opločenja, </a:t>
            </a:r>
            <a:r>
              <a:rPr lang="hr-HR" dirty="0" err="1">
                <a:latin typeface="Arial Narrow" panose="020B0606020202030204" pitchFamily="34" charset="0"/>
              </a:rPr>
              <a:t>oslike</a:t>
            </a:r>
            <a:r>
              <a:rPr lang="hr-HR" dirty="0">
                <a:latin typeface="Arial Narrow" panose="020B0606020202030204" pitchFamily="34" charset="0"/>
              </a:rPr>
              <a:t>, štukature i dr.). 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9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8D903-DEB6-4D9F-8CC3-27A74722D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4464" cy="340910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SUSTAVI GRIJANJA, HLAĐENJA, VENTILIRANJA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hr-HR" dirty="0">
                <a:solidFill>
                  <a:srgbClr val="FF0000"/>
                </a:solidFill>
                <a:latin typeface="Arial Narrow" panose="020B0606020202030204" pitchFamily="34" charset="0"/>
              </a:rPr>
              <a:t>prilagoditi mogućnostima zgrade</a:t>
            </a:r>
          </a:p>
          <a:p>
            <a:pPr>
              <a:spcBef>
                <a:spcPts val="600"/>
              </a:spcBef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daljinsko grijanje i hlađenje</a:t>
            </a:r>
          </a:p>
          <a:p>
            <a:pPr>
              <a:spcBef>
                <a:spcPts val="600"/>
              </a:spcBef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dizalica topline (zrak, voda, zemlja u</a:t>
            </a:r>
          </a:p>
          <a:p>
            <a:pPr>
              <a:spcBef>
                <a:spcPts val="600"/>
              </a:spcBef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PREDNOST REVERZIBILNI  SUSTAVI (ZAMIJENJIVI).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VENTILACIJSKI SUSTAVI; </a:t>
            </a:r>
          </a:p>
          <a:p>
            <a:pPr>
              <a:spcBef>
                <a:spcPts val="600"/>
              </a:spcBef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PRIRODNA - </a:t>
            </a:r>
            <a:r>
              <a:rPr lang="hr-HR" dirty="0" err="1">
                <a:solidFill>
                  <a:srgbClr val="424242"/>
                </a:solidFill>
                <a:latin typeface="Arial Narrow" panose="020B0606020202030204" pitchFamily="34" charset="0"/>
              </a:rPr>
              <a:t>zrakopropusnost</a:t>
            </a: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 ovojnice i modernizacija prozora i </a:t>
            </a:r>
          </a:p>
          <a:p>
            <a:pPr>
              <a:spcBef>
                <a:spcPts val="600"/>
              </a:spcBef>
            </a:pPr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MEHANIČKA -moguća vlaga i plijesan - mjesta dovoda i odvoda zraka (</a:t>
            </a:r>
            <a:r>
              <a:rPr lang="hr-HR" dirty="0">
                <a:solidFill>
                  <a:srgbClr val="FF0000"/>
                </a:solidFill>
                <a:latin typeface="Arial Narrow" panose="020B0606020202030204" pitchFamily="34" charset="0"/>
              </a:rPr>
              <a:t>dimnjaci van funkcije) 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hr-HR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hr-HR" sz="1600" dirty="0">
              <a:solidFill>
                <a:srgbClr val="42424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0EA50F-18F9-49BE-A6E7-AA8CD901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1" y="3519787"/>
            <a:ext cx="2935948" cy="1467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3F1C2-BDB7-4E87-8C2A-C1DD066EC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46" y="5149049"/>
            <a:ext cx="1792534" cy="118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0FD38-F050-403A-8AAE-60567ACD9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70" y="4386262"/>
            <a:ext cx="2466975" cy="184785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333A-A199-491A-B9B4-BA77D5F261E3}"/>
              </a:ext>
            </a:extLst>
          </p:cNvPr>
          <p:cNvSpPr txBox="1">
            <a:spLocks/>
          </p:cNvSpPr>
          <p:nvPr/>
        </p:nvSpPr>
        <p:spPr>
          <a:xfrm>
            <a:off x="257451" y="1825625"/>
            <a:ext cx="5838549" cy="122641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>
                <a:latin typeface="Arial Narrow" panose="020B0606020202030204" pitchFamily="34" charset="0"/>
              </a:rPr>
              <a:t>MJERE: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200" dirty="0">
                <a:latin typeface="Arial Narrow" panose="020B0606020202030204" pitchFamily="34" charset="0"/>
              </a:rPr>
              <a:t>•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povećanje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učinkovitosti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sustava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sz="1800" dirty="0">
                <a:solidFill>
                  <a:schemeClr val="tx1"/>
                </a:solidFill>
                <a:latin typeface="Arial Narrow" panose="020B0606020202030204" pitchFamily="34" charset="0"/>
              </a:rPr>
              <a:t>HVAC i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pripreme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potrošne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vode</a:t>
            </a:r>
            <a:endParaRPr lang="en-US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•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uvođenje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sustava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automatizacije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i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upravljanja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zgradom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dijelom</a:t>
            </a:r>
            <a:r>
              <a:rPr lang="en-U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lvl="2"/>
            <a:endParaRPr lang="en-US" dirty="0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2CBF503E-FB37-40DE-90FF-46BAB042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energetski učinkovitija zgrada → </a:t>
            </a:r>
            <a:r>
              <a:rPr lang="hr-HR" sz="3200" dirty="0">
                <a:latin typeface="Arial Narrow" panose="020B0606020202030204" pitchFamily="34" charset="0"/>
              </a:rPr>
              <a:t>smanjuje rizik na energetsko siromaštvo - elaborat - instalacije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62C0D5-A805-4DCB-AF52-FCEE2DE3809B}"/>
              </a:ext>
            </a:extLst>
          </p:cNvPr>
          <p:cNvSpPr txBox="1">
            <a:spLocks/>
          </p:cNvSpPr>
          <p:nvPr/>
        </p:nvSpPr>
        <p:spPr>
          <a:xfrm>
            <a:off x="6273912" y="5401460"/>
            <a:ext cx="5442752" cy="93744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hr-HR" dirty="0">
                <a:latin typeface="Arial Narrow" panose="020B0606020202030204" pitchFamily="34" charset="0"/>
              </a:rPr>
              <a:t>PROIZVODNJA ENERGIJE – </a:t>
            </a:r>
            <a:r>
              <a:rPr lang="hr-HR" dirty="0">
                <a:solidFill>
                  <a:srgbClr val="FF0000"/>
                </a:solidFill>
                <a:latin typeface="Arial Narrow" panose="020B0606020202030204" pitchFamily="34" charset="0"/>
              </a:rPr>
              <a:t>MOGUĆE </a:t>
            </a:r>
          </a:p>
          <a:p>
            <a:pPr>
              <a:spcBef>
                <a:spcPts val="0"/>
              </a:spcBef>
            </a:pPr>
            <a:r>
              <a:rPr lang="hr-HR" dirty="0">
                <a:latin typeface="Arial Narrow" panose="020B0606020202030204" pitchFamily="34" charset="0"/>
              </a:rPr>
              <a:t>dizalica topline, solarni grijači vode, biomasa vjetroturbine (ruralno područje), fotonaponski paneli</a:t>
            </a:r>
          </a:p>
        </p:txBody>
      </p:sp>
    </p:spTree>
    <p:extLst>
      <p:ext uri="{BB962C8B-B14F-4D97-AF65-F5344CB8AC3E}">
        <p14:creationId xmlns:p14="http://schemas.microsoft.com/office/powerpoint/2010/main" val="2814196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4AB1-EA74-4215-8E1E-DB9A425B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90" y="544736"/>
            <a:ext cx="8911687" cy="1280890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Arial Narrow" panose="020B0606020202030204" pitchFamily="34" charset="0"/>
              </a:rPr>
              <a:t>o</a:t>
            </a:r>
            <a:r>
              <a:rPr lang="it-IT" sz="3200" dirty="0" err="1">
                <a:latin typeface="Arial Narrow" panose="020B0606020202030204" pitchFamily="34" charset="0"/>
              </a:rPr>
              <a:t>drživa</a:t>
            </a:r>
            <a:r>
              <a:rPr lang="it-IT" sz="3200" dirty="0">
                <a:latin typeface="Arial Narrow" panose="020B0606020202030204" pitchFamily="34" charset="0"/>
              </a:rPr>
              <a:t> i </a:t>
            </a:r>
            <a:r>
              <a:rPr lang="it-IT" sz="3200" dirty="0" err="1">
                <a:latin typeface="Arial Narrow" panose="020B0606020202030204" pitchFamily="34" charset="0"/>
              </a:rPr>
              <a:t>koristi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prirodne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izvore</a:t>
            </a:r>
            <a:r>
              <a:rPr lang="hr-HR" sz="3200" dirty="0">
                <a:latin typeface="Arial Narrow" panose="020B0606020202030204" pitchFamily="34" charset="0"/>
              </a:rPr>
              <a:t> →smanjuje rizik od klimatskih promjena 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EC37A-9082-4831-8C93-8892E51E5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599" y="1825626"/>
            <a:ext cx="5277035" cy="1898837"/>
          </a:xfr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Održiva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uporaba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prirodnih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izvora</a:t>
            </a:r>
            <a:r>
              <a:rPr lang="hr-H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(TZ7)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Građevine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moraju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ajamčiti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hr-H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hr-H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ponovnu</a:t>
            </a:r>
            <a:r>
              <a:rPr lang="en-US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uporabu</a:t>
            </a:r>
            <a:r>
              <a:rPr lang="en-US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ili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mogućnost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reciklaže</a:t>
            </a:r>
            <a:endParaRPr lang="hr-HR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trajnost</a:t>
            </a:r>
            <a:r>
              <a:rPr lang="en-US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građevine</a:t>
            </a:r>
            <a:endParaRPr lang="hr-HR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uporabu</a:t>
            </a:r>
            <a:r>
              <a:rPr lang="en-US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okolišu</a:t>
            </a:r>
            <a:r>
              <a:rPr lang="en-US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prihvatljivih</a:t>
            </a:r>
            <a:r>
              <a:rPr lang="en-US" sz="18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materijala</a:t>
            </a:r>
            <a:endParaRPr lang="hr-H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1800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D2715-2009-4F62-84A6-1409ADA0B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8343" y="3896711"/>
            <a:ext cx="5181600" cy="1500060"/>
          </a:xfrm>
          <a:solidFill>
            <a:schemeClr val="bg1">
              <a:lumMod val="95000"/>
            </a:schemeClr>
          </a:solidFill>
          <a:ln w="19050">
            <a:solidFill>
              <a:srgbClr val="FFFF00"/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7200" dirty="0">
                <a:latin typeface="Arial Narrow" panose="020B0606020202030204" pitchFamily="34" charset="0"/>
              </a:rPr>
              <a:t>ZAKON </a:t>
            </a:r>
            <a:r>
              <a:rPr lang="hr-HR" sz="7200" b="0" i="1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Privremeno skladištenje građevnog otpada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hr-HR" sz="7200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Ministarstvo i Grad Zagreb, županija </a:t>
            </a:r>
            <a:r>
              <a:rPr lang="hr-HR" sz="7200" b="0" i="0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osigurat će privremeno skladištenje građevnog otpada….</a:t>
            </a:r>
            <a:r>
              <a:rPr lang="hr-HR" sz="7200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l" fontAlgn="base">
              <a:lnSpc>
                <a:spcPct val="120000"/>
              </a:lnSpc>
              <a:spcBef>
                <a:spcPts val="0"/>
              </a:spcBef>
            </a:pPr>
            <a:r>
              <a:rPr lang="hr-HR" sz="7200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Postupak posebnom propisu, uz uvažavanje načela kružnoga gospodarstva, </a:t>
            </a:r>
            <a:endParaRPr lang="hr-HR" sz="7200" dirty="0">
              <a:latin typeface="Arial Narrow" panose="020B0606020202030204" pitchFamily="34" charset="0"/>
            </a:endParaRPr>
          </a:p>
          <a:p>
            <a:endParaRPr lang="hr-HR" dirty="0"/>
          </a:p>
          <a:p>
            <a:endParaRPr lang="hr-HR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FBCAC0F-A86A-4833-B522-F4D44051CECC}"/>
              </a:ext>
            </a:extLst>
          </p:cNvPr>
          <p:cNvSpPr/>
          <p:nvPr/>
        </p:nvSpPr>
        <p:spPr>
          <a:xfrm>
            <a:off x="7570521" y="1255814"/>
            <a:ext cx="4012163" cy="921617"/>
          </a:xfrm>
          <a:prstGeom prst="flowChartProcess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Zakon o obnovi zgrada oštećenih potresom (NN 102/20, 10/21, 117/21) </a:t>
            </a:r>
          </a:p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Progam mjera ... (NN 137/21)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5F0074A-264F-4DE7-BF4A-2855315AC883}"/>
              </a:ext>
            </a:extLst>
          </p:cNvPr>
          <p:cNvSpPr/>
          <p:nvPr/>
        </p:nvSpPr>
        <p:spPr>
          <a:xfrm>
            <a:off x="7616844" y="2313041"/>
            <a:ext cx="4012163" cy="447325"/>
          </a:xfrm>
          <a:prstGeom prst="flowChartProcess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MGiOR + MPUGiDI + MKiM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5B537A-7355-44B6-93F6-87C0AA79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5569020"/>
            <a:ext cx="5200339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46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4AB1-EA74-4215-8E1E-DB9A425B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190" y="544736"/>
            <a:ext cx="8911687" cy="1280890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Arial Narrow" panose="020B0606020202030204" pitchFamily="34" charset="0"/>
              </a:rPr>
              <a:t>o</a:t>
            </a:r>
            <a:r>
              <a:rPr lang="it-IT" sz="3200" dirty="0" err="1">
                <a:latin typeface="Arial Narrow" panose="020B0606020202030204" pitchFamily="34" charset="0"/>
              </a:rPr>
              <a:t>drživa</a:t>
            </a:r>
            <a:r>
              <a:rPr lang="it-IT" sz="3200" dirty="0">
                <a:latin typeface="Arial Narrow" panose="020B0606020202030204" pitchFamily="34" charset="0"/>
              </a:rPr>
              <a:t> i </a:t>
            </a:r>
            <a:r>
              <a:rPr lang="it-IT" sz="3200" dirty="0" err="1">
                <a:latin typeface="Arial Narrow" panose="020B0606020202030204" pitchFamily="34" charset="0"/>
              </a:rPr>
              <a:t>koristi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prirodne</a:t>
            </a:r>
            <a:r>
              <a:rPr lang="it-IT" sz="3200" dirty="0">
                <a:latin typeface="Arial Narrow" panose="020B0606020202030204" pitchFamily="34" charset="0"/>
              </a:rPr>
              <a:t> </a:t>
            </a:r>
            <a:r>
              <a:rPr lang="it-IT" sz="3200" dirty="0" err="1">
                <a:latin typeface="Arial Narrow" panose="020B0606020202030204" pitchFamily="34" charset="0"/>
              </a:rPr>
              <a:t>izvore</a:t>
            </a:r>
            <a:r>
              <a:rPr lang="hr-HR" sz="3200" dirty="0">
                <a:latin typeface="Arial Narrow" panose="020B0606020202030204" pitchFamily="34" charset="0"/>
              </a:rPr>
              <a:t> →smanjuje rizik od klimatskih promjena 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D2715-2009-4F62-84A6-1409ADA0B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2511" y="3851049"/>
            <a:ext cx="5181600" cy="1459384"/>
          </a:xfrm>
          <a:solidFill>
            <a:schemeClr val="bg1">
              <a:lumMod val="95000"/>
            </a:schemeClr>
          </a:solidFill>
          <a:ln w="1905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>
                <a:latin typeface="Arial Narrow" panose="020B0606020202030204" pitchFamily="34" charset="0"/>
              </a:rPr>
              <a:t>ZAKON </a:t>
            </a:r>
            <a:r>
              <a:rPr lang="hr-HR" b="0" i="1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Privremeno skladištenje građevnog otpada</a:t>
            </a:r>
          </a:p>
          <a:p>
            <a:pPr algn="l" fontAlgn="base">
              <a:spcBef>
                <a:spcPts val="0"/>
              </a:spcBef>
            </a:pPr>
            <a:r>
              <a:rPr lang="hr-HR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Ministarstvo i Grad Zagreb, i županije </a:t>
            </a:r>
            <a:r>
              <a:rPr lang="hr-HR" b="0" i="0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osigurat će privremeno skladištenja građevnog otpada….</a:t>
            </a:r>
            <a:r>
              <a:rPr lang="hr-HR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l" fontAlgn="base">
              <a:spcBef>
                <a:spcPts val="0"/>
              </a:spcBef>
            </a:pPr>
            <a:r>
              <a:rPr lang="hr-HR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Postupak posebni propis, uz uvažavanje načela kružnoga gospodarstva</a:t>
            </a:r>
            <a:endParaRPr lang="hr-HR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CFBCAC0F-A86A-4833-B522-F4D44051CECC}"/>
              </a:ext>
            </a:extLst>
          </p:cNvPr>
          <p:cNvSpPr/>
          <p:nvPr/>
        </p:nvSpPr>
        <p:spPr>
          <a:xfrm>
            <a:off x="7378236" y="1055495"/>
            <a:ext cx="4012163" cy="921617"/>
          </a:xfrm>
          <a:prstGeom prst="flowChartProcess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Zakon o obnovi zgrada oštećenih potresom (NN 102/20, 10/21, 117/21) </a:t>
            </a:r>
          </a:p>
          <a:p>
            <a:pPr algn="ctr"/>
            <a:r>
              <a:rPr lang="pl-PL" sz="1600" dirty="0">
                <a:solidFill>
                  <a:schemeClr val="tx1"/>
                </a:solidFill>
                <a:latin typeface="Arial Narrow" panose="020B0606020202030204" pitchFamily="34" charset="0"/>
              </a:rPr>
              <a:t>Progam mjera ... (NN 137/21)</a:t>
            </a:r>
            <a:endParaRPr lang="en-US" sz="1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F5F0074A-264F-4DE7-BF4A-2855315AC883}"/>
              </a:ext>
            </a:extLst>
          </p:cNvPr>
          <p:cNvSpPr/>
          <p:nvPr/>
        </p:nvSpPr>
        <p:spPr>
          <a:xfrm>
            <a:off x="7481865" y="2159409"/>
            <a:ext cx="4012163" cy="447325"/>
          </a:xfrm>
          <a:prstGeom prst="flowChartProcess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tx1"/>
                </a:solidFill>
              </a:rPr>
              <a:t>MGiOR + MPUGiDI + MKiM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D597C879-397F-4D23-8454-812D12B472F8}"/>
              </a:ext>
            </a:extLst>
          </p:cNvPr>
          <p:cNvSpPr/>
          <p:nvPr/>
        </p:nvSpPr>
        <p:spPr>
          <a:xfrm>
            <a:off x="909805" y="5883585"/>
            <a:ext cx="5181600" cy="851495"/>
          </a:xfrm>
          <a:prstGeom prst="flowChart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hr-HR" dirty="0">
                <a:solidFill>
                  <a:srgbClr val="000000"/>
                </a:solidFill>
                <a:latin typeface="Minion Pro"/>
              </a:rPr>
              <a:t>Konzervatorske smjernice</a:t>
            </a:r>
          </a:p>
          <a:p>
            <a:pPr algn="ctr" fontAlgn="base"/>
            <a:r>
              <a:rPr lang="hr-HR" i="1" dirty="0">
                <a:solidFill>
                  <a:srgbClr val="000000"/>
                </a:solidFill>
                <a:latin typeface="Minion Pro"/>
              </a:rPr>
              <a:t>Nije riješeno   </a:t>
            </a:r>
            <a:endParaRPr lang="hr-HR" dirty="0">
              <a:solidFill>
                <a:srgbClr val="000000"/>
              </a:solidFill>
              <a:latin typeface="Minion Pro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9F40322B-6145-4874-9A89-DBD75790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727" y="3533920"/>
            <a:ext cx="3257506" cy="312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435177-B6B5-4A3F-BA0E-579361FDE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233" y="3859821"/>
            <a:ext cx="2042337" cy="8047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14CEB8-3BD3-4CD9-B5AB-4680836B7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930" y="5137871"/>
            <a:ext cx="2493480" cy="1505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CC96D-FBEE-4279-8759-1E4FBF8DE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102" y="2260632"/>
            <a:ext cx="2157297" cy="2456697"/>
          </a:xfrm>
          <a:prstGeom prst="rect">
            <a:avLst/>
          </a:prstGeom>
          <a:solidFill>
            <a:srgbClr val="CCFF33"/>
          </a:solidFill>
        </p:spPr>
      </p:pic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13317061-382D-4970-85FB-79CB43DD7348}"/>
              </a:ext>
            </a:extLst>
          </p:cNvPr>
          <p:cNvSpPr/>
          <p:nvPr/>
        </p:nvSpPr>
        <p:spPr>
          <a:xfrm>
            <a:off x="9057063" y="4153163"/>
            <a:ext cx="1918209" cy="68173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DISPOSAL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701632C-74C2-41E0-832D-D1909CC6E5F7}"/>
              </a:ext>
            </a:extLst>
          </p:cNvPr>
          <p:cNvSpPr txBox="1">
            <a:spLocks/>
          </p:cNvSpPr>
          <p:nvPr/>
        </p:nvSpPr>
        <p:spPr>
          <a:xfrm>
            <a:off x="990599" y="1825626"/>
            <a:ext cx="5277035" cy="18988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Održiva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uporaba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prirodnih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izvora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(TZ7)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Građevine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moraju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ajamčiti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ponovnu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uporabu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mogućnost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reciklaže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trajnost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građevine</a:t>
            </a:r>
            <a:endParaRPr lang="hr-H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uporabu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okolišu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prihvatljivih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materijala</a:t>
            </a: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endParaRPr lang="hr-HR" i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5252E1E-EA80-4D6F-8460-4F32846B0818}"/>
              </a:ext>
            </a:extLst>
          </p:cNvPr>
          <p:cNvSpPr txBox="1">
            <a:spLocks/>
          </p:cNvSpPr>
          <p:nvPr/>
        </p:nvSpPr>
        <p:spPr>
          <a:xfrm>
            <a:off x="4264982" y="1686743"/>
            <a:ext cx="3753889" cy="1609221"/>
          </a:xfrm>
          <a:prstGeom prst="rect">
            <a:avLst/>
          </a:prstGeom>
          <a:solidFill>
            <a:srgbClr val="FFFF66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00" dirty="0">
                <a:solidFill>
                  <a:srgbClr val="FF0000"/>
                </a:solidFill>
                <a:latin typeface="Arial Narrow" panose="020B0606020202030204" pitchFamily="34" charset="0"/>
              </a:rPr>
              <a:t>OTPAD OD PROIZVODNJE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00" dirty="0">
                <a:solidFill>
                  <a:srgbClr val="FF0000"/>
                </a:solidFill>
                <a:latin typeface="Arial Narrow" panose="020B0606020202030204" pitchFamily="34" charset="0"/>
              </a:rPr>
              <a:t>OTPAD OD GRAĐENJA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700" dirty="0">
                <a:solidFill>
                  <a:srgbClr val="FF0000"/>
                </a:solidFill>
                <a:latin typeface="Arial Narrow" panose="020B0606020202030204" pitchFamily="34" charset="0"/>
              </a:rPr>
              <a:t>OTPAD OD RUŠENJ</a:t>
            </a:r>
            <a:r>
              <a:rPr lang="hr-HR" sz="1700" dirty="0">
                <a:solidFill>
                  <a:srgbClr val="FF0000"/>
                </a:solidFill>
                <a:latin typeface="Arial Narrow" panose="020B0606020202030204" pitchFamily="34" charset="0"/>
              </a:rPr>
              <a:t>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 err="1">
                <a:latin typeface="Arial Narrow" panose="020B0606020202030204" pitchFamily="34" charset="0"/>
              </a:rPr>
              <a:t>opeka</a:t>
            </a:r>
            <a:r>
              <a:rPr lang="en-US" sz="1700" dirty="0">
                <a:latin typeface="Arial Narrow" panose="020B0606020202030204" pitchFamily="34" charset="0"/>
              </a:rPr>
              <a:t>, </a:t>
            </a:r>
            <a:r>
              <a:rPr lang="en-US" sz="1700" dirty="0" err="1">
                <a:latin typeface="Arial Narrow" panose="020B0606020202030204" pitchFamily="34" charset="0"/>
              </a:rPr>
              <a:t>beton</a:t>
            </a:r>
            <a:r>
              <a:rPr lang="en-US" sz="1700" dirty="0">
                <a:latin typeface="Arial Narrow" panose="020B0606020202030204" pitchFamily="34" charset="0"/>
              </a:rPr>
              <a:t>, </a:t>
            </a:r>
            <a:r>
              <a:rPr lang="en-US" sz="1700" dirty="0" err="1">
                <a:latin typeface="Arial Narrow" panose="020B0606020202030204" pitchFamily="34" charset="0"/>
              </a:rPr>
              <a:t>crijep</a:t>
            </a:r>
            <a:r>
              <a:rPr lang="en-US" sz="1700" dirty="0">
                <a:latin typeface="Arial Narrow" panose="020B0606020202030204" pitchFamily="34" charset="0"/>
              </a:rPr>
              <a:t>, </a:t>
            </a:r>
            <a:r>
              <a:rPr lang="en-US" sz="1700" dirty="0" err="1">
                <a:latin typeface="Arial Narrow" panose="020B0606020202030204" pitchFamily="34" charset="0"/>
              </a:rPr>
              <a:t>žbuka</a:t>
            </a:r>
            <a:r>
              <a:rPr lang="en-US" sz="1700" dirty="0">
                <a:latin typeface="Arial Narrow" panose="020B0606020202030204" pitchFamily="34" charset="0"/>
              </a:rPr>
              <a:t>, </a:t>
            </a:r>
            <a:r>
              <a:rPr lang="en-US" sz="1700" dirty="0" err="1">
                <a:latin typeface="Arial Narrow" panose="020B0606020202030204" pitchFamily="34" charset="0"/>
              </a:rPr>
              <a:t>prozori</a:t>
            </a:r>
            <a:r>
              <a:rPr lang="en-US" sz="1700" dirty="0">
                <a:latin typeface="Arial Narrow" panose="020B0606020202030204" pitchFamily="34" charset="0"/>
              </a:rPr>
              <a:t>, </a:t>
            </a:r>
            <a:r>
              <a:rPr lang="en-US" sz="1700" dirty="0" err="1">
                <a:latin typeface="Arial Narrow" panose="020B0606020202030204" pitchFamily="34" charset="0"/>
              </a:rPr>
              <a:t>vrata</a:t>
            </a:r>
            <a:endParaRPr lang="en-US" sz="17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 err="1">
                <a:latin typeface="Arial Narrow" panose="020B0606020202030204" pitchFamily="34" charset="0"/>
              </a:rPr>
              <a:t>koliko</a:t>
            </a:r>
            <a:r>
              <a:rPr lang="en-US" sz="1700" dirty="0">
                <a:latin typeface="Arial Narrow" panose="020B0606020202030204" pitchFamily="34" charset="0"/>
              </a:rPr>
              <a:t> ga </a:t>
            </a:r>
            <a:r>
              <a:rPr lang="en-US" sz="1700" dirty="0" err="1">
                <a:latin typeface="Arial Narrow" panose="020B0606020202030204" pitchFamily="34" charset="0"/>
              </a:rPr>
              <a:t>ima</a:t>
            </a:r>
            <a:r>
              <a:rPr lang="en-US" sz="1700" dirty="0">
                <a:latin typeface="Arial Narrow" panose="020B0606020202030204" pitchFamily="34" charset="0"/>
              </a:rPr>
              <a:t>?? </a:t>
            </a:r>
            <a:r>
              <a:rPr lang="en-US" sz="1700" dirty="0" err="1">
                <a:latin typeface="Arial Narrow" panose="020B0606020202030204" pitchFamily="34" charset="0"/>
              </a:rPr>
              <a:t>milijun</a:t>
            </a:r>
            <a:r>
              <a:rPr lang="hr-HR" sz="1700" dirty="0">
                <a:latin typeface="Arial Narrow" panose="020B0606020202030204" pitchFamily="34" charset="0"/>
              </a:rPr>
              <a:t>I</a:t>
            </a:r>
            <a:r>
              <a:rPr lang="en-US" sz="1700" dirty="0">
                <a:latin typeface="Arial Narrow" panose="020B0606020202030204" pitchFamily="34" charset="0"/>
              </a:rPr>
              <a:t> </a:t>
            </a:r>
            <a:r>
              <a:rPr lang="en-US" sz="1700" dirty="0" err="1">
                <a:latin typeface="Arial Narrow" panose="020B0606020202030204" pitchFamily="34" charset="0"/>
              </a:rPr>
              <a:t>tona</a:t>
            </a:r>
            <a:endParaRPr lang="en-US" sz="1700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9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981D-118E-468C-9006-A0C6FBD4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000" dirty="0">
                <a:latin typeface="Arial Narrow" panose="020B0606020202030204" pitchFamily="34" charset="0"/>
              </a:rPr>
              <a:t>obnova zgrada kulturne baštine</a:t>
            </a:r>
            <a:br>
              <a:rPr lang="hr-HR" dirty="0"/>
            </a:br>
            <a:r>
              <a:rPr lang="hr-HR" sz="3600" dirty="0">
                <a:latin typeface="Arial Narrow" panose="020B0606020202030204" pitchFamily="34" charset="0"/>
              </a:rPr>
              <a:t>zajednički elementi za moguće unapređenje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A3FF7-9012-4815-9704-774264F93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964413"/>
            <a:ext cx="5593774" cy="349280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1900" dirty="0">
                <a:latin typeface="Arial Narrow" panose="020B0606020202030204" pitchFamily="34" charset="0"/>
              </a:rPr>
              <a:t>VANJSKA PROČELJA – svojstava kulturnog dobra – </a:t>
            </a:r>
            <a:r>
              <a:rPr lang="hr-HR" sz="1900" dirty="0">
                <a:solidFill>
                  <a:srgbClr val="FF0000"/>
                </a:solidFill>
                <a:latin typeface="Arial Narrow" panose="020B0606020202030204" pitchFamily="34" charset="0"/>
              </a:rPr>
              <a:t>UGLAVNOM NEPRIHVATLJIVO , i</a:t>
            </a:r>
            <a:r>
              <a:rPr lang="hr-HR" sz="1900" dirty="0">
                <a:solidFill>
                  <a:schemeClr val="tx1"/>
                </a:solidFill>
                <a:latin typeface="Arial Narrow" panose="020B0606020202030204" pitchFamily="34" charset="0"/>
              </a:rPr>
              <a:t>znutra </a:t>
            </a:r>
            <a:r>
              <a:rPr lang="hr-HR" sz="1900" dirty="0">
                <a:solidFill>
                  <a:srgbClr val="FF0000"/>
                </a:solidFill>
                <a:latin typeface="Arial Narrow" panose="020B0606020202030204" pitchFamily="34" charset="0"/>
              </a:rPr>
              <a:t>MOŽDA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sz="1900" dirty="0">
                <a:latin typeface="Arial Narrow" panose="020B0606020202030204" pitchFamily="34" charset="0"/>
              </a:rPr>
              <a:t>DVORIŠNA PROČELJA -</a:t>
            </a:r>
            <a:r>
              <a:rPr lang="hr-HR" sz="1900" dirty="0">
                <a:solidFill>
                  <a:srgbClr val="FF0000"/>
                </a:solidFill>
                <a:latin typeface="Arial Narrow" panose="020B0606020202030204" pitchFamily="34" charset="0"/>
              </a:rPr>
              <a:t> DIJELOM PRIHVATLJIVO </a:t>
            </a:r>
            <a:r>
              <a:rPr lang="hr-HR" sz="1900" dirty="0">
                <a:latin typeface="Arial Narrow" panose="020B0606020202030204" pitchFamily="34" charset="0"/>
              </a:rPr>
              <a:t>na zgradama koje nisu pojedinačno zaštićene i ako promjena volumena ne utječe bitno na njihov izgled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sz="1800" dirty="0">
                <a:latin typeface="Arial Narrow" panose="020B0606020202030204" pitchFamily="34" charset="0"/>
              </a:rPr>
              <a:t>KROVOVI – odraz tehnologije građenja i obrtničkih dosega. 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MOGUĆE,</a:t>
            </a:r>
            <a:r>
              <a:rPr lang="hr-HR" sz="1800" dirty="0">
                <a:latin typeface="Arial Narrow" panose="020B0606020202030204" pitchFamily="34" charset="0"/>
              </a:rPr>
              <a:t> bitno je sačuvati izvornost</a:t>
            </a:r>
          </a:p>
          <a:p>
            <a:pPr marL="0" indent="0">
              <a:buNone/>
            </a:pPr>
            <a:r>
              <a:rPr lang="hr-HR" sz="1800" dirty="0">
                <a:latin typeface="Arial Narrow" panose="020B0606020202030204" pitchFamily="34" charset="0"/>
              </a:rPr>
              <a:t>VANJSKA STOLARIJA - odraz kulturnog dobra -  očuvati ili replika ili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MOGUĆI zahvati </a:t>
            </a:r>
            <a:r>
              <a:rPr lang="hr-HR" sz="1800" dirty="0">
                <a:latin typeface="Arial Narrow" panose="020B0606020202030204" pitchFamily="34" charset="0"/>
              </a:rPr>
              <a:t>kad ne utječu na izgled</a:t>
            </a:r>
          </a:p>
          <a:p>
            <a:pPr marL="0" indent="0">
              <a:buNone/>
            </a:pPr>
            <a:r>
              <a:rPr lang="hr-HR" sz="1800" dirty="0">
                <a:latin typeface="Arial Narrow" panose="020B0606020202030204" pitchFamily="34" charset="0"/>
              </a:rPr>
              <a:t>TEMELJI I PODRUM -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  <a:r>
              <a:rPr lang="hr-HR" sz="1800" dirty="0">
                <a:latin typeface="Arial Narrow" panose="020B0606020202030204" pitchFamily="34" charset="0"/>
              </a:rPr>
              <a:t> intervencije -  često vlaga – treba ukloniti uzroke</a:t>
            </a:r>
          </a:p>
          <a:p>
            <a:pPr marL="0" indent="0">
              <a:buNone/>
            </a:pPr>
            <a:endParaRPr lang="hr-HR" sz="1800" dirty="0"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hr-HR" sz="1900" dirty="0">
              <a:latin typeface="Arial Narrow" panose="020B0606020202030204" pitchFamily="34" charset="0"/>
            </a:endParaRPr>
          </a:p>
          <a:p>
            <a:endParaRPr lang="en-US" sz="19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F125A-C9A6-4143-946E-BDABC4010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1904999"/>
            <a:ext cx="5105400" cy="518605"/>
          </a:xfrm>
          <a:solidFill>
            <a:srgbClr val="FFFF66"/>
          </a:solidFill>
          <a:ln>
            <a:solidFill>
              <a:srgbClr val="FFFF66"/>
            </a:solidFill>
          </a:ln>
        </p:spPr>
        <p:txBody>
          <a:bodyPr>
            <a:noAutofit/>
          </a:bodyPr>
          <a:lstStyle/>
          <a:p>
            <a:r>
              <a:rPr lang="hr-HR" sz="2000" dirty="0">
                <a:latin typeface="Arial Narrow" panose="020B0606020202030204" pitchFamily="34" charset="0"/>
              </a:rPr>
              <a:t>OVOJNICA ZGRADE</a:t>
            </a:r>
            <a:endParaRPr lang="hr-HR" sz="20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27BF9F0-E123-4C4A-9B50-D9BC25D8B471}"/>
              </a:ext>
            </a:extLst>
          </p:cNvPr>
          <p:cNvSpPr txBox="1">
            <a:spLocks/>
          </p:cNvSpPr>
          <p:nvPr/>
        </p:nvSpPr>
        <p:spPr>
          <a:xfrm>
            <a:off x="1036781" y="5534392"/>
            <a:ext cx="5014831" cy="518605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>
                <a:latin typeface="Arial Narrow" panose="020B0606020202030204" pitchFamily="34" charset="0"/>
              </a:rPr>
              <a:t>MEĐUKATNE KONSTRUKCIJE</a:t>
            </a:r>
          </a:p>
          <a:p>
            <a:endParaRPr lang="hr-HR" sz="24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E13CB8-B785-4908-BDBE-1BC0729EDFF9}"/>
              </a:ext>
            </a:extLst>
          </p:cNvPr>
          <p:cNvSpPr txBox="1">
            <a:spLocks/>
          </p:cNvSpPr>
          <p:nvPr/>
        </p:nvSpPr>
        <p:spPr>
          <a:xfrm>
            <a:off x="6161685" y="5516630"/>
            <a:ext cx="5744969" cy="5363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Stropovi, podovi - očuvati izvornost - 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MOGUĆE 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intervencije</a:t>
            </a:r>
            <a:endParaRPr lang="en-US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1961B2A-2D43-48F3-9980-7F39CAFD1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367" y="641643"/>
            <a:ext cx="8912225" cy="1281112"/>
          </a:xfrm>
        </p:spPr>
        <p:txBody>
          <a:bodyPr>
            <a:normAutofit fontScale="90000"/>
          </a:bodyPr>
          <a:lstStyle/>
          <a:p>
            <a:r>
              <a:rPr lang="hr-HR" sz="4000" dirty="0">
                <a:latin typeface="Arial Narrow" panose="020B0606020202030204" pitchFamily="34" charset="0"/>
              </a:rPr>
              <a:t>obnova zgrada kulturne baštine</a:t>
            </a:r>
            <a:br>
              <a:rPr lang="hr-HR" dirty="0"/>
            </a:br>
            <a:r>
              <a:rPr lang="hr-HR" sz="3600" dirty="0">
                <a:latin typeface="Arial Narrow" panose="020B0606020202030204" pitchFamily="34" charset="0"/>
              </a:rPr>
              <a:t>zajednički elementi za moguće unapređenje</a:t>
            </a:r>
            <a:br>
              <a:rPr lang="en-US" dirty="0"/>
            </a:b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389703E-B731-43F8-9E29-547E63A81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7768" y="1950973"/>
            <a:ext cx="4776185" cy="733862"/>
          </a:xfrm>
          <a:solidFill>
            <a:srgbClr val="FFFF66"/>
          </a:solidFill>
          <a:ln>
            <a:solidFill>
              <a:srgbClr val="FFFF66"/>
            </a:solidFill>
          </a:ln>
        </p:spPr>
        <p:txBody>
          <a:bodyPr>
            <a:noAutofit/>
          </a:bodyPr>
          <a:lstStyle/>
          <a:p>
            <a:r>
              <a:rPr lang="hr-HR" dirty="0">
                <a:solidFill>
                  <a:srgbClr val="424242"/>
                </a:solidFill>
                <a:latin typeface="Arial Narrow" panose="020B0606020202030204" pitchFamily="34" charset="0"/>
              </a:rPr>
              <a:t>SUSTAVI GRIJANJA, HLAĐENJA, VENTILIRANJA, PRIPREMA VODE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>
              <a:solidFill>
                <a:srgbClr val="424242"/>
              </a:solidFill>
            </a:endParaRPr>
          </a:p>
          <a:p>
            <a:endParaRPr lang="hr-HR" sz="2400" dirty="0">
              <a:latin typeface="Arial Narrow" panose="020B0606020202030204" pitchFamily="34" charset="0"/>
            </a:endParaRPr>
          </a:p>
          <a:p>
            <a:endParaRPr lang="hr-HR" sz="2400" dirty="0">
              <a:latin typeface="Arial Narrow" panose="020B0606020202030204" pitchFamily="34" charset="0"/>
            </a:endParaRPr>
          </a:p>
          <a:p>
            <a:endParaRPr lang="hr-HR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42AA03-3839-456A-8386-51BEFD795EEC}"/>
              </a:ext>
            </a:extLst>
          </p:cNvPr>
          <p:cNvSpPr txBox="1">
            <a:spLocks/>
          </p:cNvSpPr>
          <p:nvPr/>
        </p:nvSpPr>
        <p:spPr>
          <a:xfrm>
            <a:off x="5859262" y="1975808"/>
            <a:ext cx="5574329" cy="25670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POVEĆANJE UČINKOVITOSTI SUSTAVA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– </a:t>
            </a:r>
            <a:r>
              <a:rPr lang="hr-HR" sz="1800" dirty="0">
                <a:solidFill>
                  <a:srgbClr val="FF0000"/>
                </a:solidFill>
                <a:latin typeface="Arial Narrow" panose="020B0606020202030204" pitchFamily="34" charset="0"/>
              </a:rPr>
              <a:t>MOGUĆE</a:t>
            </a: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 ako ne ugrožavaju svojstva kulturnog dobra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ako postoje dio su vrednovanja zgrade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hr-HR" sz="1800" dirty="0">
              <a:solidFill>
                <a:srgbClr val="424242"/>
              </a:solidFill>
              <a:latin typeface="Arial Narrow" panose="020B0606020202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PREPORUKE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obnovljivi izvori energije i alternativni sustavi za njihovo korištenje 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hr-HR" sz="1800" dirty="0">
                <a:solidFill>
                  <a:srgbClr val="424242"/>
                </a:solidFill>
                <a:latin typeface="Arial Narrow" panose="020B0606020202030204" pitchFamily="34" charset="0"/>
              </a:rPr>
              <a:t>kriteriji reverzibilnosti (lako zamjenjivi)</a:t>
            </a:r>
          </a:p>
        </p:txBody>
      </p:sp>
    </p:spTree>
    <p:extLst>
      <p:ext uri="{BB962C8B-B14F-4D97-AF65-F5344CB8AC3E}">
        <p14:creationId xmlns:p14="http://schemas.microsoft.com/office/powerpoint/2010/main" val="750784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68B85-3A32-487D-BC11-D465E856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revizija dosadašnjih načela → dodana vrijednost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unapređuje znanja i prijenos za nove izazove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5B222-E1CB-47C0-BB0E-BD05B73E9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8680" y="1825625"/>
            <a:ext cx="5181600" cy="2736648"/>
          </a:xfrm>
          <a:solidFill>
            <a:schemeClr val="bg2"/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hr-HR" sz="2000" dirty="0">
                <a:latin typeface="Arial Narrow" panose="020B0606020202030204" pitchFamily="34" charset="0"/>
              </a:rPr>
              <a:t>KONZERVATORSKE VRIJEDNOSTI ZGRADE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Revizija statusa zgrada</a:t>
            </a:r>
          </a:p>
          <a:p>
            <a:endParaRPr lang="hr-HR" sz="2000" dirty="0">
              <a:latin typeface="Arial Narrow" panose="020B0606020202030204" pitchFamily="34" charset="0"/>
            </a:endParaRPr>
          </a:p>
          <a:p>
            <a:r>
              <a:rPr lang="hr-HR" sz="2000" dirty="0">
                <a:latin typeface="Arial Narrow" panose="020B0606020202030204" pitchFamily="34" charset="0"/>
              </a:rPr>
              <a:t>Uvid u REGISTAR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Uvid u arhiv, izvorno stanje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Postojeće stanje (devastirana??)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1A235A-BFBC-48E2-9F47-CA50F91E6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3515996"/>
          </a:xfr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r>
              <a:rPr lang="hr-HR" sz="2000" dirty="0">
                <a:latin typeface="Arial Narrow" panose="020B0606020202030204" pitchFamily="34" charset="0"/>
              </a:rPr>
              <a:t>KONSTRUKCIJSKA OBNOVA- POUZDANOST PRORAČUNA → MJERA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Revizija odredaba za konstrukcijsku obnovu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Zahtjevi HRN EN 1998-3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Prethodna istraživanju programi i učestalost ispitivanja, odabir proračuna u skladu s pouzdanosti 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Zahtjevi za nove </a:t>
            </a:r>
            <a:r>
              <a:rPr lang="hr-HR" sz="2000" dirty="0" err="1">
                <a:latin typeface="Arial Narrow" panose="020B0606020202030204" pitchFamily="34" charset="0"/>
              </a:rPr>
              <a:t>materijele</a:t>
            </a:r>
            <a:r>
              <a:rPr lang="hr-HR" sz="2000" dirty="0">
                <a:latin typeface="Arial Narrow" panose="020B0606020202030204" pitchFamily="34" charset="0"/>
              </a:rPr>
              <a:t> i tehnologije (algoritmi proračuna, dokazi)</a:t>
            </a:r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82EF33-797B-4934-BF7D-5C749C44EAD0}"/>
              </a:ext>
            </a:extLst>
          </p:cNvPr>
          <p:cNvSpPr txBox="1">
            <a:spLocks/>
          </p:cNvSpPr>
          <p:nvPr/>
        </p:nvSpPr>
        <p:spPr>
          <a:xfrm>
            <a:off x="3387090" y="5439769"/>
            <a:ext cx="5707380" cy="892451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>
                <a:latin typeface="Arial Narrow" panose="020B0606020202030204" pitchFamily="34" charset="0"/>
              </a:rPr>
              <a:t>UTVRDITI KRITERIJE I SMJERNICE ZA UNAPREĐENJE SVIH TEMELJNIH ZAHTJEVA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37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06174C-47B5-4DEA-8B6F-84676483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IZAZOVI → PRILIKE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zaključak 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3D6FD-031F-49DE-A655-346F1862B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8607804" cy="4264457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endParaRPr lang="hr-HR" sz="2200" dirty="0">
              <a:latin typeface="Arial Narrow" panose="020B0606020202030204" pitchFamily="34" charset="0"/>
            </a:endParaRPr>
          </a:p>
          <a:p>
            <a:r>
              <a:rPr lang="hr-HR" sz="2300" dirty="0">
                <a:latin typeface="Arial Narrow" panose="020B0606020202030204" pitchFamily="34" charset="0"/>
              </a:rPr>
              <a:t>OBNOVOM smanjiti RIZIKE za </a:t>
            </a:r>
            <a:r>
              <a:rPr lang="hr-HR" sz="2300" dirty="0">
                <a:solidFill>
                  <a:srgbClr val="FF0000"/>
                </a:solidFill>
                <a:latin typeface="Arial Narrow" panose="020B0606020202030204" pitchFamily="34" charset="0"/>
              </a:rPr>
              <a:t>ZGRADE, LJUDE, IMOVINU I  OKOLIŠ</a:t>
            </a:r>
          </a:p>
          <a:p>
            <a:r>
              <a:rPr lang="hr-HR" sz="2300" dirty="0">
                <a:latin typeface="Arial Narrow" panose="020B0606020202030204" pitchFamily="34" charset="0"/>
              </a:rPr>
              <a:t>OBNOVOM unaprijediti temeljne zahtjeve i ne umanjiti kulturnu vrijednost </a:t>
            </a:r>
          </a:p>
          <a:p>
            <a:r>
              <a:rPr lang="hr-HR" sz="2300" dirty="0">
                <a:latin typeface="Arial Narrow" panose="020B0606020202030204" pitchFamily="34" charset="0"/>
              </a:rPr>
              <a:t>OBNOVOM potaknuti sinergiju znanja</a:t>
            </a:r>
          </a:p>
          <a:p>
            <a:r>
              <a:rPr lang="hr-HR" sz="2300" dirty="0">
                <a:latin typeface="Arial Narrow" panose="020B0606020202030204" pitchFamily="34" charset="0"/>
              </a:rPr>
              <a:t>OBNOVOM utjecati na smanjenje klimatskih promjena (novi materijali, tehnologije, energija, kružna ekonomija)</a:t>
            </a:r>
          </a:p>
          <a:p>
            <a:r>
              <a:rPr lang="hr-HR" sz="2300" dirty="0">
                <a:latin typeface="Arial Narrow" panose="020B0606020202030204" pitchFamily="34" charset="0"/>
              </a:rPr>
              <a:t>OBNOVOM poticati unapređenja više temeljnih zahtjeva zajedno</a:t>
            </a:r>
          </a:p>
          <a:p>
            <a:r>
              <a:rPr lang="hr-HR" sz="2300" dirty="0">
                <a:latin typeface="Arial Narrow" panose="020B0606020202030204" pitchFamily="34" charset="0"/>
              </a:rPr>
              <a:t>OBNOVOM savladati vrijeme, kapacitete i kompetencije</a:t>
            </a:r>
          </a:p>
          <a:p>
            <a:endParaRPr lang="hr-HR" sz="23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hr-HR" sz="2300" dirty="0">
                <a:solidFill>
                  <a:schemeClr val="tx1"/>
                </a:solidFill>
                <a:latin typeface="Arial Narrow" panose="020B0606020202030204" pitchFamily="34" charset="0"/>
              </a:rPr>
              <a:t>ZAGREB – blokovska obnova</a:t>
            </a:r>
          </a:p>
          <a:p>
            <a:r>
              <a:rPr lang="hr-HR" sz="2300" dirty="0">
                <a:solidFill>
                  <a:schemeClr val="tx1"/>
                </a:solidFill>
                <a:latin typeface="Arial Narrow" panose="020B0606020202030204" pitchFamily="34" charset="0"/>
              </a:rPr>
              <a:t>SISAK – urbana obnova naselja. zamjenske kuće, novi proizvodni pogoni</a:t>
            </a:r>
          </a:p>
          <a:p>
            <a:r>
              <a:rPr lang="hr-HR" sz="23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Toškasto</a:t>
            </a:r>
            <a:r>
              <a:rPr lang="hr-HR" sz="2300" dirty="0">
                <a:solidFill>
                  <a:schemeClr val="tx1"/>
                </a:solidFill>
                <a:latin typeface="Arial Narrow" panose="020B0606020202030204" pitchFamily="34" charset="0"/>
              </a:rPr>
              <a:t> samo pojedine zgrade javne namjene</a:t>
            </a:r>
          </a:p>
          <a:p>
            <a:endParaRPr lang="hr-HR" sz="22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endParaRPr lang="hr-HR" sz="2400" dirty="0"/>
          </a:p>
          <a:p>
            <a:endParaRPr lang="hr-HR" sz="2400" dirty="0"/>
          </a:p>
          <a:p>
            <a:endParaRPr lang="hr-HR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40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F7A417-59CA-4781-835A-F3786DE3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051" y="1825624"/>
            <a:ext cx="1833559" cy="1688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4BFF2-31C0-4F8A-A5D3-02DB25711880}"/>
              </a:ext>
            </a:extLst>
          </p:cNvPr>
          <p:cNvSpPr txBox="1"/>
          <p:nvPr/>
        </p:nvSpPr>
        <p:spPr>
          <a:xfrm>
            <a:off x="3683116" y="4563972"/>
            <a:ext cx="6094520" cy="40011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IZAZOVI SU PRILIKE ZA OPTIMISTE I INOVATORE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ugoročna vizija Europske komisije za ruralna područja - kako zaustaviti  napuštanje sela? - Poljoprivredne vijesti | Agroklub.com">
            <a:extLst>
              <a:ext uri="{FF2B5EF4-FFF2-40B4-BE49-F238E27FC236}">
                <a16:creationId xmlns:a16="http://schemas.microsoft.com/office/drawing/2014/main" id="{033CC60E-813B-4288-A3C9-2E39531EC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1" y="3639232"/>
            <a:ext cx="1799948" cy="11999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ncurrent seismic and energy retrofitting of RC and masonry building  envelopes using inorganic textile-based composites combined with insulation  materials: A new concept - ScienceDirect">
            <a:extLst>
              <a:ext uri="{FF2B5EF4-FFF2-40B4-BE49-F238E27FC236}">
                <a16:creationId xmlns:a16="http://schemas.microsoft.com/office/drawing/2014/main" id="{693EA400-3D94-43CE-9BA5-7BC652BA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565" y="4953001"/>
            <a:ext cx="2372222" cy="15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33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ADD5-6BD2-4CFA-B44B-F08B68FB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757" y="5119563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cjelovita obnova zgrada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B5F82-E50E-4979-A1C7-B4C3C1892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86255"/>
            <a:ext cx="9841638" cy="2320247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r"/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postizanje prihvatljive potresne otpornost</a:t>
            </a:r>
          </a:p>
          <a:p>
            <a:pPr algn="r"/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unapređenje temeljnih zahtjeva za građevinu</a:t>
            </a:r>
          </a:p>
          <a:p>
            <a:pPr algn="r"/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zaštita i očuvanje kulturnog dobra</a:t>
            </a:r>
          </a:p>
          <a:p>
            <a:pPr algn="r"/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revizija dosadašnjih načela</a:t>
            </a:r>
          </a:p>
          <a:p>
            <a:pPr marL="514350" indent="-514350">
              <a:buFont typeface="+mj-lt"/>
              <a:buAutoNum type="arabicPeriod"/>
            </a:pPr>
            <a:endParaRPr lang="hr-HR" dirty="0"/>
          </a:p>
          <a:p>
            <a:pPr algn="just"/>
            <a:endParaRPr lang="hr-HR" dirty="0"/>
          </a:p>
          <a:p>
            <a:endParaRPr lang="hr-HR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8D4E2AE-A8BF-4C24-B752-D955459E4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391B23C-DD45-4667-95C4-88F86261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344C50FC-5899-4951-91CD-6BC01CCB1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37"/>
            <a:ext cx="89768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277145B4-06A5-4C67-A882-F8B24DCCF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544226-1EAA-4C41-86A2-9D50F86D762F}"/>
              </a:ext>
            </a:extLst>
          </p:cNvPr>
          <p:cNvSpPr txBox="1">
            <a:spLocks/>
          </p:cNvSpPr>
          <p:nvPr/>
        </p:nvSpPr>
        <p:spPr>
          <a:xfrm>
            <a:off x="2772757" y="7765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dirty="0">
                <a:latin typeface="Arial Narrow" panose="020B0606020202030204" pitchFamily="34" charset="0"/>
              </a:rPr>
              <a:t>izazovi - smanjiti rizike za ljude, zgrade i sadržaje 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6889674-3E53-4A97-894F-C924B765F9C6}"/>
              </a:ext>
            </a:extLst>
          </p:cNvPr>
          <p:cNvSpPr/>
          <p:nvPr/>
        </p:nvSpPr>
        <p:spPr>
          <a:xfrm>
            <a:off x="2841203" y="4357464"/>
            <a:ext cx="1567543" cy="550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AF0D132F-A258-4384-812A-AE024A1F8579}"/>
              </a:ext>
            </a:extLst>
          </p:cNvPr>
          <p:cNvSpPr/>
          <p:nvPr/>
        </p:nvSpPr>
        <p:spPr>
          <a:xfrm>
            <a:off x="6947593" y="4306501"/>
            <a:ext cx="3732244" cy="8884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 Narrow" panose="020B0606020202030204" pitchFamily="34" charset="0"/>
              </a:rPr>
              <a:t>UNAPRJEĐENJA TEMELJNIH  ZAHTJEVA UZ POŠTIVANJE ZAHTJEVA  OČUVANJA KULTUNIH DOBARA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FCE2CDBD-CC42-4DF8-9364-86C95E22E842}"/>
              </a:ext>
            </a:extLst>
          </p:cNvPr>
          <p:cNvSpPr/>
          <p:nvPr/>
        </p:nvSpPr>
        <p:spPr>
          <a:xfrm>
            <a:off x="6947593" y="5693605"/>
            <a:ext cx="3732244" cy="8884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>
                <a:latin typeface="Arial Narrow" panose="020B0606020202030204" pitchFamily="34" charset="0"/>
              </a:rPr>
              <a:t>SVAKA ZGRADA JE RAZLIČITA</a:t>
            </a:r>
          </a:p>
          <a:p>
            <a:pPr algn="ctr"/>
            <a:r>
              <a:rPr lang="hr-HR" sz="1600" b="1" dirty="0">
                <a:latin typeface="Arial Narrow" panose="020B0606020202030204" pitchFamily="34" charset="0"/>
              </a:rPr>
              <a:t>RJEŠENJA SU RAZLIČITA -INOVATIVNOST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F13ABD6-D833-48E3-B007-008EBF7594E4}"/>
              </a:ext>
            </a:extLst>
          </p:cNvPr>
          <p:cNvSpPr txBox="1">
            <a:spLocks/>
          </p:cNvSpPr>
          <p:nvPr/>
        </p:nvSpPr>
        <p:spPr>
          <a:xfrm>
            <a:off x="3579779" y="4646567"/>
            <a:ext cx="5003803" cy="14349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1800" dirty="0">
                <a:latin typeface="Arial Narrow" panose="020B0606020202030204" pitchFamily="34" charset="0"/>
              </a:rPr>
              <a:t>USPJEH OSIGURAN</a:t>
            </a:r>
          </a:p>
          <a:p>
            <a:r>
              <a:rPr lang="hr-HR" sz="1800" dirty="0">
                <a:latin typeface="Arial Narrow" panose="020B0606020202030204" pitchFamily="34" charset="0"/>
              </a:rPr>
              <a:t>INTERDISCIPLINARNI PRISTUP </a:t>
            </a:r>
          </a:p>
          <a:p>
            <a:r>
              <a:rPr lang="hr-HR" sz="1800" dirty="0">
                <a:latin typeface="Arial Narrow" panose="020B0606020202030204" pitchFamily="34" charset="0"/>
              </a:rPr>
              <a:t>SINERGIJA ZNANJA</a:t>
            </a:r>
          </a:p>
          <a:p>
            <a:r>
              <a:rPr lang="hr-HR" sz="1800" dirty="0">
                <a:latin typeface="Arial Narrow" panose="020B0606020202030204" pitchFamily="34" charset="0"/>
              </a:rPr>
              <a:t>KONZERVATORI I SVE INŽENJERSKE STRUKE ZAJEDNO - u skladu sa zadaćama i kompetencijama</a:t>
            </a:r>
            <a:endParaRPr lang="en-US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06174C-47B5-4DEA-8B6F-84676483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hvala na pozornosti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2200" dirty="0">
                <a:latin typeface="Arial Narrow" panose="020B0606020202030204" pitchFamily="34" charset="0"/>
              </a:rPr>
              <a:t>mr. sc. Mihaela Zamolo, </a:t>
            </a:r>
            <a:r>
              <a:rPr lang="hr-HR" sz="2200" dirty="0" err="1">
                <a:latin typeface="Arial Narrow" panose="020B0606020202030204" pitchFamily="34" charset="0"/>
              </a:rPr>
              <a:t>dipl.ing.građ</a:t>
            </a:r>
            <a:r>
              <a:rPr lang="hr-HR" sz="2200" dirty="0">
                <a:latin typeface="Arial Narrow" panose="020B0606020202030204" pitchFamily="34" charset="0"/>
              </a:rPr>
              <a:t>., Zamolo M d.o.o.,  HCPI - IS</a:t>
            </a:r>
            <a:br>
              <a:rPr lang="hr-HR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614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0373C-3B95-42AC-B6E7-022C0792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874" y="624110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izazovi – broj zgrada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D5CE3-8585-4B2D-AADF-F5F0037FB7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6959" y="1331650"/>
            <a:ext cx="3050960" cy="25758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A2249-8774-4E2F-97BB-1C3E30C15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26959" y="4059599"/>
            <a:ext cx="3050960" cy="2276840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77DE2632-BF61-4C0F-B8C6-9A321DAA3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2951" y="151916"/>
            <a:ext cx="1790666" cy="2359467"/>
          </a:xfrm>
          <a:prstGeom prst="rect">
            <a:avLst/>
          </a:prstGeom>
        </p:spPr>
      </p:pic>
      <p:pic>
        <p:nvPicPr>
          <p:cNvPr id="17" name="Content Placeholder 7">
            <a:extLst>
              <a:ext uri="{FF2B5EF4-FFF2-40B4-BE49-F238E27FC236}">
                <a16:creationId xmlns:a16="http://schemas.microsoft.com/office/drawing/2014/main" id="{CBDE1AA6-A242-4F6C-8635-3B05657DE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605" y="3120183"/>
            <a:ext cx="1693012" cy="245286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851DED-1819-415B-9CD6-64502B985DED}"/>
              </a:ext>
            </a:extLst>
          </p:cNvPr>
          <p:cNvSpPr/>
          <p:nvPr/>
        </p:nvSpPr>
        <p:spPr>
          <a:xfrm>
            <a:off x="7508148" y="3120183"/>
            <a:ext cx="2573925" cy="2575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/>
              <a:t>PETRINJA ZA OBNOVU</a:t>
            </a:r>
          </a:p>
          <a:p>
            <a:pPr algn="ctr"/>
            <a:r>
              <a:rPr lang="hr-HR" sz="1600" b="1" dirty="0"/>
              <a:t> </a:t>
            </a:r>
          </a:p>
          <a:p>
            <a:pPr algn="ctr"/>
            <a:r>
              <a:rPr lang="hr-HR" sz="1600" b="1" dirty="0"/>
              <a:t>POJEDINACNO ZAŠTIĆENE 153+165+124</a:t>
            </a:r>
          </a:p>
          <a:p>
            <a:pPr algn="ctr"/>
            <a:endParaRPr lang="hr-HR" sz="1600" b="1" dirty="0"/>
          </a:p>
          <a:p>
            <a:pPr marL="342900" indent="-342900" algn="ctr">
              <a:buAutoNum type="arabicPlain" startAt="1820"/>
            </a:pPr>
            <a:endParaRPr lang="hr-HR" sz="1600" b="1" dirty="0"/>
          </a:p>
          <a:p>
            <a:pPr algn="ctr"/>
            <a:r>
              <a:rPr lang="hr-HR" sz="1600" b="1" dirty="0"/>
              <a:t>SEKTOR</a:t>
            </a:r>
          </a:p>
          <a:p>
            <a:pPr algn="ctr"/>
            <a:r>
              <a:rPr lang="hr-HR" sz="1600" b="1" dirty="0"/>
              <a:t>PUBLIC &lt;  PRIVAT</a:t>
            </a:r>
          </a:p>
          <a:p>
            <a:pPr algn="ctr"/>
            <a:r>
              <a:rPr lang="hr-HR" sz="1600" b="1" dirty="0"/>
              <a:t>156 (73)   256 (166)</a:t>
            </a:r>
            <a:endParaRPr lang="en-US" sz="1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418339-DCA7-4461-AB9E-CD09FDEE9731}"/>
              </a:ext>
            </a:extLst>
          </p:cNvPr>
          <p:cNvSpPr/>
          <p:nvPr/>
        </p:nvSpPr>
        <p:spPr>
          <a:xfrm>
            <a:off x="8540319" y="870751"/>
            <a:ext cx="2124722" cy="2068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/>
              <a:t>ZA OBNOVU </a:t>
            </a:r>
          </a:p>
          <a:p>
            <a:pPr algn="ctr"/>
            <a:r>
              <a:rPr lang="hr-HR" sz="1600" b="1" dirty="0"/>
              <a:t>A  2889 (1328)  72%</a:t>
            </a:r>
          </a:p>
          <a:p>
            <a:pPr algn="ctr"/>
            <a:r>
              <a:rPr lang="hr-HR" sz="1600" b="1" dirty="0"/>
              <a:t> </a:t>
            </a:r>
          </a:p>
          <a:p>
            <a:pPr algn="ctr"/>
            <a:r>
              <a:rPr lang="hr-HR" sz="1600" b="1" dirty="0"/>
              <a:t>B  3762 (825) 40%</a:t>
            </a:r>
          </a:p>
          <a:p>
            <a:pPr algn="ctr"/>
            <a:endParaRPr lang="hr-HR" sz="1600" b="1" dirty="0"/>
          </a:p>
          <a:p>
            <a:pPr algn="ctr"/>
            <a:r>
              <a:rPr lang="hr-HR" sz="1600" b="1" dirty="0"/>
              <a:t>PUBLIC &lt;  PRIVAT</a:t>
            </a:r>
          </a:p>
          <a:p>
            <a:pPr algn="ctr"/>
            <a:r>
              <a:rPr lang="hr-HR" sz="1600" b="1" dirty="0"/>
              <a:t>148 (48)    256 (121)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4836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0373C-3B95-42AC-B6E7-022C0792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874" y="624110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izazovi – broj zgrada – potres Zagreb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5A2249-8774-4E2F-97BB-1C3E30C150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26959" y="4059599"/>
            <a:ext cx="3050960" cy="2276840"/>
          </a:xfrm>
          <a:prstGeom prst="rect">
            <a:avLst/>
          </a:prstGeo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77DE2632-BF61-4C0F-B8C6-9A321DAA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2951" y="151916"/>
            <a:ext cx="1790666" cy="2359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E438B-4E13-481B-B27B-7E6B23A04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095" y="1776973"/>
            <a:ext cx="8209800" cy="177841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9EB89D-8BE3-4360-BD64-D0FD71736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155" y="3427363"/>
            <a:ext cx="7630764" cy="35384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C6B688-9F88-4A6A-AC95-A08843D986C4}"/>
              </a:ext>
            </a:extLst>
          </p:cNvPr>
          <p:cNvSpPr/>
          <p:nvPr/>
        </p:nvSpPr>
        <p:spPr>
          <a:xfrm>
            <a:off x="10067278" y="3296873"/>
            <a:ext cx="2124722" cy="3201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b="1" dirty="0"/>
              <a:t>ZA OBNOVU </a:t>
            </a:r>
          </a:p>
          <a:p>
            <a:pPr algn="ctr"/>
            <a:r>
              <a:rPr lang="hr-HR" sz="1600" b="1" dirty="0"/>
              <a:t>A  2889 (1328)  72% </a:t>
            </a:r>
          </a:p>
          <a:p>
            <a:pPr algn="ctr"/>
            <a:r>
              <a:rPr lang="hr-HR" sz="1600" b="1" dirty="0"/>
              <a:t>B  3762 (825) 40%</a:t>
            </a:r>
          </a:p>
          <a:p>
            <a:pPr algn="ctr"/>
            <a:endParaRPr lang="hr-HR" sz="1600" b="1" dirty="0"/>
          </a:p>
          <a:p>
            <a:pPr algn="ctr"/>
            <a:r>
              <a:rPr lang="hr-HR" sz="1600" b="1" dirty="0"/>
              <a:t>POJEDINAČNA</a:t>
            </a:r>
          </a:p>
          <a:p>
            <a:pPr algn="ctr"/>
            <a:r>
              <a:rPr lang="hr-HR" sz="1600" b="1" dirty="0"/>
              <a:t>692</a:t>
            </a:r>
          </a:p>
          <a:p>
            <a:pPr algn="ctr"/>
            <a:endParaRPr lang="hr-HR" sz="1600" b="1" dirty="0"/>
          </a:p>
          <a:p>
            <a:pPr algn="ctr"/>
            <a:r>
              <a:rPr lang="hr-HR" sz="1600" b="1" dirty="0"/>
              <a:t>PUBLIC &lt;  PRIVAT</a:t>
            </a:r>
          </a:p>
          <a:p>
            <a:pPr algn="ctr"/>
            <a:r>
              <a:rPr lang="hr-HR" sz="1600" b="1" dirty="0"/>
              <a:t>148 (48)    256 (121)</a:t>
            </a:r>
            <a:endParaRPr lang="en-US" sz="16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1CD5DC-8C7E-4B30-BF69-3D8E8FB64DE7}"/>
              </a:ext>
            </a:extLst>
          </p:cNvPr>
          <p:cNvSpPr/>
          <p:nvPr/>
        </p:nvSpPr>
        <p:spPr>
          <a:xfrm>
            <a:off x="5078114" y="2467087"/>
            <a:ext cx="655403" cy="89285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8152F7-1B7F-4A62-AB81-E4FD20A0EBAE}"/>
              </a:ext>
            </a:extLst>
          </p:cNvPr>
          <p:cNvSpPr/>
          <p:nvPr/>
        </p:nvSpPr>
        <p:spPr>
          <a:xfrm>
            <a:off x="4420270" y="6377569"/>
            <a:ext cx="3738909" cy="41725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DC3975-95BB-45DF-AD94-5133C8B3C5D5}"/>
              </a:ext>
            </a:extLst>
          </p:cNvPr>
          <p:cNvSpPr/>
          <p:nvPr/>
        </p:nvSpPr>
        <p:spPr>
          <a:xfrm>
            <a:off x="6314314" y="2469659"/>
            <a:ext cx="655403" cy="89285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84390C-7923-4C22-B6E7-0E31F7F4627A}"/>
              </a:ext>
            </a:extLst>
          </p:cNvPr>
          <p:cNvSpPr/>
          <p:nvPr/>
        </p:nvSpPr>
        <p:spPr>
          <a:xfrm>
            <a:off x="3902625" y="2485083"/>
            <a:ext cx="655403" cy="89285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65DB86-CFF1-466C-A8C7-4B1BE4173A90}"/>
              </a:ext>
            </a:extLst>
          </p:cNvPr>
          <p:cNvSpPr/>
          <p:nvPr/>
        </p:nvSpPr>
        <p:spPr>
          <a:xfrm>
            <a:off x="8777217" y="2467088"/>
            <a:ext cx="655403" cy="89285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94449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0373C-3B95-42AC-B6E7-022C0792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874" y="624110"/>
            <a:ext cx="8911687" cy="1280890"/>
          </a:xfrm>
        </p:spPr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izazovi – broj zgrada - potres Petrinja</a:t>
            </a:r>
            <a:br>
              <a:rPr lang="hr-HR" dirty="0">
                <a:latin typeface="Arial Narrow" panose="020B0606020202030204" pitchFamily="34" charset="0"/>
              </a:rPr>
            </a:br>
            <a:endParaRPr lang="hr-HR" dirty="0">
              <a:latin typeface="Arial Narrow" panose="020B0606020202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C6B688-9F88-4A6A-AC95-A08843D986C4}"/>
              </a:ext>
            </a:extLst>
          </p:cNvPr>
          <p:cNvSpPr/>
          <p:nvPr/>
        </p:nvSpPr>
        <p:spPr>
          <a:xfrm>
            <a:off x="9581016" y="2864555"/>
            <a:ext cx="2124722" cy="3019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dirty="0"/>
              <a:t>ZA OBNOVU</a:t>
            </a:r>
          </a:p>
          <a:p>
            <a:pPr algn="ctr"/>
            <a:r>
              <a:rPr lang="hr-HR" sz="1400" b="1" dirty="0"/>
              <a:t> </a:t>
            </a:r>
          </a:p>
          <a:p>
            <a:pPr algn="ctr"/>
            <a:r>
              <a:rPr lang="hr-HR" sz="1400" b="1" dirty="0"/>
              <a:t>POJEDINACNO ZAŠTIĆENE 153+165+124</a:t>
            </a:r>
          </a:p>
          <a:p>
            <a:pPr algn="ctr"/>
            <a:endParaRPr lang="hr-HR" sz="1400" b="1" dirty="0"/>
          </a:p>
          <a:p>
            <a:pPr algn="ctr"/>
            <a:endParaRPr lang="hr-HR" sz="1400" b="1" dirty="0"/>
          </a:p>
          <a:p>
            <a:pPr marL="342900" indent="-342900" algn="ctr">
              <a:buAutoNum type="arabicPlain" startAt="1820"/>
            </a:pPr>
            <a:endParaRPr lang="hr-HR" sz="1400" b="1" dirty="0"/>
          </a:p>
          <a:p>
            <a:pPr algn="ctr"/>
            <a:r>
              <a:rPr lang="hr-HR" sz="1400" b="1" dirty="0"/>
              <a:t>SEKTOR</a:t>
            </a:r>
          </a:p>
          <a:p>
            <a:pPr algn="ctr"/>
            <a:r>
              <a:rPr lang="hr-HR" sz="1400" b="1" dirty="0"/>
              <a:t>2102 (1052)</a:t>
            </a:r>
            <a:endParaRPr lang="en-US" sz="1400" b="1" dirty="0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0D6BB8B3-37D3-42B0-BA9F-94C51C429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6254" y="105215"/>
            <a:ext cx="1693012" cy="2452869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D92FE2F5-462B-48B7-BD7B-09E2B07E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66809"/>
            <a:ext cx="3954902" cy="227684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480D4-B4AA-4A8A-9168-9E370EF38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60" y="1434246"/>
            <a:ext cx="9157570" cy="18862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647825-E4EF-4D36-B501-61C110692156}"/>
              </a:ext>
            </a:extLst>
          </p:cNvPr>
          <p:cNvSpPr/>
          <p:nvPr/>
        </p:nvSpPr>
        <p:spPr>
          <a:xfrm>
            <a:off x="6503716" y="2423896"/>
            <a:ext cx="575751" cy="9485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92EA0A-392D-413B-B475-4E782A944013}"/>
              </a:ext>
            </a:extLst>
          </p:cNvPr>
          <p:cNvSpPr/>
          <p:nvPr/>
        </p:nvSpPr>
        <p:spPr>
          <a:xfrm>
            <a:off x="7998113" y="2423895"/>
            <a:ext cx="575751" cy="9485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E7F7CF-DD67-459B-BCF5-024554F75C33}"/>
              </a:ext>
            </a:extLst>
          </p:cNvPr>
          <p:cNvSpPr/>
          <p:nvPr/>
        </p:nvSpPr>
        <p:spPr>
          <a:xfrm>
            <a:off x="4904352" y="2371886"/>
            <a:ext cx="575751" cy="9485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EE3A92-FD29-4412-8666-7F7269CEA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75" y="3365533"/>
            <a:ext cx="5796177" cy="28537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CB1A859-15BB-4FD2-890B-8C7380A639B2}"/>
              </a:ext>
            </a:extLst>
          </p:cNvPr>
          <p:cNvSpPr/>
          <p:nvPr/>
        </p:nvSpPr>
        <p:spPr>
          <a:xfrm>
            <a:off x="8219150" y="6489192"/>
            <a:ext cx="1831752" cy="34402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60AF32-15B2-4269-8E1F-0A47BDA4094B}"/>
              </a:ext>
            </a:extLst>
          </p:cNvPr>
          <p:cNvSpPr/>
          <p:nvPr/>
        </p:nvSpPr>
        <p:spPr>
          <a:xfrm>
            <a:off x="3043274" y="6015404"/>
            <a:ext cx="2198840" cy="34402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8534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981D-118E-468C-9006-A0C6FBD4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 - cjelovita obnova zgrada kulturne baštine</a:t>
            </a:r>
            <a:br>
              <a:rPr lang="hr-HR" dirty="0">
                <a:latin typeface="Arial Narrow" panose="020B0606020202030204" pitchFamily="34" charset="0"/>
              </a:rPr>
            </a:br>
            <a:r>
              <a:rPr lang="hr-HR" sz="3200" dirty="0">
                <a:latin typeface="Arial Narrow" panose="020B0606020202030204" pitchFamily="34" charset="0"/>
              </a:rPr>
              <a:t>ulazi u proces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A3FF7-9012-4815-9704-774264F93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549" y="1825625"/>
            <a:ext cx="5181600" cy="128089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OBNOVA KONSTRUKCIJE - ovisno o oštećenjima, važnosti zgrade  (namjeni) </a:t>
            </a:r>
          </a:p>
          <a:p>
            <a:r>
              <a:rPr lang="hr-HR" dirty="0">
                <a:latin typeface="Arial Narrow" panose="020B0606020202030204" pitchFamily="34" charset="0"/>
              </a:rPr>
              <a:t>RAZINA OBNOVE: popravak, pojačanja, ili cjelovita obnova konstrukcije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A968A3-1FE2-4B7E-ABD9-C1C1C976BA1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914400" y="1825625"/>
            <a:ext cx="5181600" cy="2729597"/>
          </a:xfrm>
          <a:prstGeom prst="rect">
            <a:avLst/>
          </a:prstGeom>
          <a:solidFill>
            <a:srgbClr val="FFFFCC"/>
          </a:solidFill>
          <a:ln w="12700">
            <a:solidFill>
              <a:srgbClr val="FFC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status kulturnog dobra  (Registar) 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izvorno stanje i zahvati na zgradi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arhitektonski snimak postojećeg stanja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konzervatorski i restauratorski elaborat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elaborat postojećeg stanja konstrukcije zgrade</a:t>
            </a:r>
          </a:p>
          <a:p>
            <a:pPr>
              <a:spcBef>
                <a:spcPts val="600"/>
              </a:spcBef>
            </a:pPr>
            <a:endParaRPr lang="hr-HR" sz="20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hr-HR" sz="2000" dirty="0">
                <a:latin typeface="Arial Narrow" panose="020B0606020202030204" pitchFamily="34" charset="0"/>
              </a:rPr>
              <a:t>prijedlog mjera poboljšanja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1E87960-EC1E-4C8B-8987-455F6B0C1D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021336"/>
              </p:ext>
            </p:extLst>
          </p:nvPr>
        </p:nvGraphicFramePr>
        <p:xfrm>
          <a:off x="3322040" y="3138533"/>
          <a:ext cx="8665755" cy="3757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rrow: Left 2">
            <a:extLst>
              <a:ext uri="{FF2B5EF4-FFF2-40B4-BE49-F238E27FC236}">
                <a16:creationId xmlns:a16="http://schemas.microsoft.com/office/drawing/2014/main" id="{32BE02BC-D590-4ECF-B5EA-A7A118563016}"/>
              </a:ext>
            </a:extLst>
          </p:cNvPr>
          <p:cNvSpPr/>
          <p:nvPr/>
        </p:nvSpPr>
        <p:spPr>
          <a:xfrm>
            <a:off x="8910349" y="3362500"/>
            <a:ext cx="2041864" cy="2116060"/>
          </a:xfrm>
          <a:prstGeom prst="leftArrow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 b="1" dirty="0">
                <a:latin typeface="Arial Narrow" panose="020B0606020202030204" pitchFamily="34" charset="0"/>
              </a:rPr>
              <a:t>ZAHTJEVI ZA OČUVANJE KULTURNOG DOBRA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861C-8662-47C9-B7C0-1BCA8D8C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 - zakonski okvir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230031B-812F-47F2-8CD3-6086F0925A34}"/>
              </a:ext>
            </a:extLst>
          </p:cNvPr>
          <p:cNvSpPr/>
          <p:nvPr/>
        </p:nvSpPr>
        <p:spPr>
          <a:xfrm>
            <a:off x="10182497" y="2153369"/>
            <a:ext cx="1567543" cy="550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EB6B65F-5550-49D6-BB44-B42BD7AD9314}"/>
              </a:ext>
            </a:extLst>
          </p:cNvPr>
          <p:cNvSpPr/>
          <p:nvPr/>
        </p:nvSpPr>
        <p:spPr>
          <a:xfrm>
            <a:off x="858840" y="2145052"/>
            <a:ext cx="1567543" cy="550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317B8006-A149-465C-8457-CF3B5C67AD09}"/>
              </a:ext>
            </a:extLst>
          </p:cNvPr>
          <p:cNvSpPr txBox="1">
            <a:spLocks/>
          </p:cNvSpPr>
          <p:nvPr/>
        </p:nvSpPr>
        <p:spPr>
          <a:xfrm>
            <a:off x="838200" y="2850988"/>
            <a:ext cx="5334002" cy="2397668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latin typeface="Arial Narrow" panose="020B0606020202030204" pitchFamily="34" charset="0"/>
              </a:rPr>
              <a:t>Zakon o obnovi zgrada oštećenih potresom na području (NN 102/20, 10/21, 117/21)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Programa mjera obnove zgrada ( NN 137/2021)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Odluke ….</a:t>
            </a:r>
          </a:p>
          <a:p>
            <a:endParaRPr lang="pl-PL" sz="2400" dirty="0"/>
          </a:p>
          <a:p>
            <a:endParaRPr lang="pl-PL" sz="2400" dirty="0"/>
          </a:p>
          <a:p>
            <a:endParaRPr lang="en-US" sz="2400" dirty="0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8DD17F4D-676C-44A7-A364-B9017F928438}"/>
              </a:ext>
            </a:extLst>
          </p:cNvPr>
          <p:cNvSpPr/>
          <p:nvPr/>
        </p:nvSpPr>
        <p:spPr>
          <a:xfrm>
            <a:off x="5038531" y="1825625"/>
            <a:ext cx="1427583" cy="55050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6BA91793-A247-4E43-BBB5-FA9B9F28DA1B}"/>
              </a:ext>
            </a:extLst>
          </p:cNvPr>
          <p:cNvSpPr txBox="1">
            <a:spLocks/>
          </p:cNvSpPr>
          <p:nvPr/>
        </p:nvSpPr>
        <p:spPr>
          <a:xfrm>
            <a:off x="6466114" y="1655380"/>
            <a:ext cx="5603966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400" dirty="0">
                <a:latin typeface="Arial Narrow" panose="020B0606020202030204" pitchFamily="34" charset="0"/>
              </a:rPr>
              <a:t>KONRERVATORSKI I RESTAURATORSKI UVJETI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71DC8D38-219E-4FDF-A6C3-8121C58F1404}"/>
              </a:ext>
            </a:extLst>
          </p:cNvPr>
          <p:cNvSpPr txBox="1">
            <a:spLocks/>
          </p:cNvSpPr>
          <p:nvPr/>
        </p:nvSpPr>
        <p:spPr>
          <a:xfrm>
            <a:off x="6568440" y="2857443"/>
            <a:ext cx="5181600" cy="2662513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2400" dirty="0">
                <a:latin typeface="Arial Narrow" panose="020B0606020202030204" pitchFamily="34" charset="0"/>
              </a:rPr>
              <a:t>Zakon o zaštiti i očuvanju kulturnih dobara (NN 69/99, 151/03, 157/03, 100/04,  87/09, 88/10, 61/11, 25/12, 136/12, 157/13, 152/14 , 98/15, 44/17, 90/18, 32/20, 62/20, 117/21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latin typeface="Arial Narrow" panose="020B0606020202030204" pitchFamily="34" charset="0"/>
              </a:rPr>
              <a:t>Pogram cjelovite obnove zgrada, Petrinja (11/21) i Sisak (1/22), MKM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latin typeface="Arial Narrow" panose="020B0606020202030204" pitchFamily="34" charset="0"/>
              </a:rPr>
              <a:t>Preporuke za primjenu mjera energetske učinkovitosti na graditeljskoj baštini</a:t>
            </a:r>
          </a:p>
          <a:p>
            <a:pPr>
              <a:lnSpc>
                <a:spcPct val="100000"/>
              </a:lnSpc>
            </a:pPr>
            <a:r>
              <a:rPr lang="pl-PL" sz="2400" dirty="0">
                <a:latin typeface="Arial Narrow" panose="020B0606020202030204" pitchFamily="34" charset="0"/>
              </a:rPr>
              <a:t>Odluka o provedbi popisa štete .....</a:t>
            </a: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</a:pPr>
            <a:endParaRPr lang="pl-PL" sz="2600" dirty="0">
              <a:latin typeface="Arial Narrow" panose="020B0606020202030204" pitchFamily="34" charset="0"/>
            </a:endParaRPr>
          </a:p>
          <a:p>
            <a:endParaRPr lang="pl-PL" sz="2400" dirty="0"/>
          </a:p>
          <a:p>
            <a:endParaRPr lang="pl-PL" dirty="0">
              <a:latin typeface="Arial Narrow" panose="020B0606020202030204" pitchFamily="34" charset="0"/>
            </a:endParaRPr>
          </a:p>
          <a:p>
            <a:endParaRPr lang="en-US" sz="2400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0423BD4-7300-42DE-B221-CB2669764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8840" y="1655380"/>
            <a:ext cx="5313362" cy="3777622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Arial Narrow" panose="020B0606020202030204" pitchFamily="34" charset="0"/>
              </a:rPr>
              <a:t>ZAHTJEVI ZA GRAĐEVIINU 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22" name="Content Placeholder 14">
            <a:extLst>
              <a:ext uri="{FF2B5EF4-FFF2-40B4-BE49-F238E27FC236}">
                <a16:creationId xmlns:a16="http://schemas.microsoft.com/office/drawing/2014/main" id="{CE732FF5-B092-47B0-88E6-DDFC4E690D50}"/>
              </a:ext>
            </a:extLst>
          </p:cNvPr>
          <p:cNvSpPr txBox="1">
            <a:spLocks/>
          </p:cNvSpPr>
          <p:nvPr/>
        </p:nvSpPr>
        <p:spPr>
          <a:xfrm>
            <a:off x="899160" y="5586570"/>
            <a:ext cx="10850880" cy="1271430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>
                <a:latin typeface="Arial Narrow" panose="020B0606020202030204" pitchFamily="34" charset="0"/>
              </a:rPr>
              <a:t>Zakon o gradnji (NN 153/13, 20/17, 39/19, 125/19)</a:t>
            </a:r>
          </a:p>
          <a:p>
            <a:r>
              <a:rPr lang="hr-HR" sz="2000" dirty="0">
                <a:latin typeface="Arial Narrow" panose="020B0606020202030204" pitchFamily="34" charset="0"/>
              </a:rPr>
              <a:t>Zakon o prostornom uređenju (NN 153/13, 65/17, 114/18, 39/19, 98/19)</a:t>
            </a:r>
          </a:p>
          <a:p>
            <a:r>
              <a:rPr lang="pl-PL" sz="2000" dirty="0">
                <a:latin typeface="Arial Narrow" panose="020B0606020202030204" pitchFamily="34" charset="0"/>
              </a:rPr>
              <a:t>Zakon o građevnim proizvodima (NN 76/13, 30/14, 130/17, 39/19, 118/20)</a:t>
            </a:r>
          </a:p>
          <a:p>
            <a:endParaRPr lang="pl-PL" sz="2000" dirty="0">
              <a:latin typeface="Arial Narrow" panose="020B0606020202030204" pitchFamily="34" charset="0"/>
            </a:endParaRPr>
          </a:p>
          <a:p>
            <a:endParaRPr lang="pl-PL" sz="2000" dirty="0">
              <a:latin typeface="Arial Narrow" panose="020B060602020203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51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8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0ED5-1936-4CD2-AD14-3E49B130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latin typeface="Arial Narrow" panose="020B0606020202030204" pitchFamily="34" charset="0"/>
              </a:rPr>
              <a:t>izazov – odredbe zakona</a:t>
            </a:r>
            <a:endParaRPr lang="hr-H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986E7-25EB-4BF8-A221-61A76CB3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047" y="1825625"/>
            <a:ext cx="5181600" cy="2201306"/>
          </a:xfrm>
          <a:solidFill>
            <a:schemeClr val="bg1"/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hr-HR" sz="2000" dirty="0">
                <a:latin typeface="Arial Narrow" panose="020B0606020202030204" pitchFamily="34" charset="0"/>
              </a:rPr>
              <a:t>ZAKON O OBNOVI – cjelovita obnova zgrada</a:t>
            </a:r>
          </a:p>
          <a:p>
            <a:pPr>
              <a:spcBef>
                <a:spcPts val="600"/>
              </a:spcBef>
            </a:pP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Zgrada se dovodi u stanje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potpune građevinske uporabljivosti 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do razine zahtijeva važećih propisa”</a:t>
            </a:r>
          </a:p>
          <a:p>
            <a:pPr>
              <a:spcBef>
                <a:spcPts val="600"/>
              </a:spcBef>
            </a:pPr>
            <a:r>
              <a:rPr lang="hr-HR" sz="2000" b="0" i="0" u="none" strike="noStrike" dirty="0">
                <a:solidFill>
                  <a:srgbClr val="231F20"/>
                </a:solidFill>
                <a:effectLst/>
                <a:latin typeface="Arial Narrow" panose="020B0606020202030204" pitchFamily="34" charset="0"/>
              </a:rPr>
              <a:t>Obuhvaća </a:t>
            </a:r>
            <a:r>
              <a:rPr lang="hr-HR" sz="2000" b="0" i="0" u="none" strike="noStrike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obnovu konstrukcije sukladno njezinom oštećenju, namjeni i razredu važnosti</a:t>
            </a:r>
            <a:endParaRPr lang="hr-HR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843977B-8028-4BF7-8619-49371160C9BF}"/>
              </a:ext>
            </a:extLst>
          </p:cNvPr>
          <p:cNvSpPr txBox="1">
            <a:spLocks/>
          </p:cNvSpPr>
          <p:nvPr/>
        </p:nvSpPr>
        <p:spPr>
          <a:xfrm>
            <a:off x="855214" y="4169664"/>
            <a:ext cx="5181600" cy="23440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hr-HR" sz="2000" dirty="0">
                <a:latin typeface="Arial Narrow" panose="020B0606020202030204" pitchFamily="34" charset="0"/>
              </a:rPr>
              <a:t>PROGRAM MJERA – cjelovita obnova zgrada</a:t>
            </a:r>
          </a:p>
          <a:p>
            <a:pPr marL="342900" indent="-342900" defTabSz="457200">
              <a:spcBef>
                <a:spcPts val="6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Zahtjev „</a:t>
            </a:r>
            <a:r>
              <a:rPr lang="hr-H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pojedinačno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zaštićeno kulturno dobro obnavlja se cjelovitom obnovom zgrade”</a:t>
            </a:r>
          </a:p>
          <a:p>
            <a:pPr marL="342900" indent="-342900" defTabSz="457200">
              <a:spcBef>
                <a:spcPts val="6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Osim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TZ1 i TZ6  -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drugi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temeljni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zahtjevi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 ako 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je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bez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znatnijih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zahvata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i bez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znatnijeg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povećanja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troškova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.</a:t>
            </a:r>
            <a:endParaRPr lang="hr-HR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BB6AB8A-3AB6-4928-A4CE-728D9F2DC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2392" cy="2344039"/>
          </a:xfrm>
          <a:ln w="9525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000" dirty="0">
                <a:latin typeface="Arial Narrow" panose="020B0606020202030204" pitchFamily="34" charset="0"/>
              </a:rPr>
              <a:t>ZOG</a:t>
            </a:r>
          </a:p>
          <a:p>
            <a:r>
              <a:rPr lang="en-US" sz="2000" dirty="0" err="1">
                <a:latin typeface="Arial Narrow" panose="020B0606020202030204" pitchFamily="34" charset="0"/>
              </a:rPr>
              <a:t>Odstupanje</a:t>
            </a:r>
            <a:r>
              <a:rPr lang="en-US" sz="2000" dirty="0">
                <a:latin typeface="Arial Narrow" panose="020B0606020202030204" pitchFamily="34" charset="0"/>
              </a:rPr>
              <a:t> od </a:t>
            </a:r>
            <a:r>
              <a:rPr lang="en-US" sz="2000" dirty="0" err="1">
                <a:latin typeface="Arial Narrow" panose="020B0606020202030204" pitchFamily="34" charset="0"/>
              </a:rPr>
              <a:t>temeljnih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zahtjeva</a:t>
            </a:r>
            <a:r>
              <a:rPr lang="hr-HR" sz="2000" dirty="0">
                <a:latin typeface="Arial Narrow" panose="020B0606020202030204" pitchFamily="34" charset="0"/>
              </a:rPr>
              <a:t> (čl.16)</a:t>
            </a:r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dirty="0">
                <a:latin typeface="Arial Narrow" panose="020B0606020202030204" pitchFamily="34" charset="0"/>
              </a:rPr>
              <a:t>(1) </a:t>
            </a:r>
            <a:r>
              <a:rPr lang="en-US" sz="2000" dirty="0" err="1">
                <a:latin typeface="Arial Narrow" panose="020B0606020202030204" pitchFamily="34" charset="0"/>
              </a:rPr>
              <a:t>Ako</a:t>
            </a:r>
            <a:r>
              <a:rPr lang="en-US" sz="2000" dirty="0">
                <a:latin typeface="Arial Narrow" panose="020B0606020202030204" pitchFamily="34" charset="0"/>
              </a:rPr>
              <a:t> se </a:t>
            </a:r>
            <a:r>
              <a:rPr lang="en-US" sz="2000" dirty="0" err="1">
                <a:latin typeface="Arial Narrow" panose="020B0606020202030204" pitchFamily="34" charset="0"/>
              </a:rPr>
              <a:t>rekonstruira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građevina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upisana</a:t>
            </a:r>
            <a:r>
              <a:rPr lang="en-US" sz="2000" dirty="0">
                <a:latin typeface="Arial Narrow" panose="020B0606020202030204" pitchFamily="34" charset="0"/>
              </a:rPr>
              <a:t> u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Registar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kulturnih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dobara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R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H</a:t>
            </a:r>
            <a:r>
              <a:rPr lang="hr-HR" sz="2000" dirty="0">
                <a:latin typeface="Arial Narrow" panose="020B0606020202030204" pitchFamily="34" charset="0"/>
              </a:rPr>
              <a:t>….</a:t>
            </a:r>
            <a:r>
              <a:rPr lang="en-US" sz="2000" dirty="0">
                <a:latin typeface="Arial Narrow" panose="020B0606020202030204" pitchFamily="34" charset="0"/>
              </a:rPr>
              <a:t>, </a:t>
            </a:r>
            <a:r>
              <a:rPr lang="hr-HR" sz="2000" dirty="0">
                <a:latin typeface="Arial Narrow" panose="020B0606020202030204" pitchFamily="34" charset="0"/>
              </a:rPr>
              <a:t>uz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suglasnost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Ministarstva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hr-HR" sz="2000" dirty="0">
                <a:latin typeface="Arial Narrow" panose="020B0606020202030204" pitchFamily="34" charset="0"/>
              </a:rPr>
              <a:t>može se </a:t>
            </a:r>
            <a:r>
              <a:rPr lang="en-US" sz="2000" dirty="0" err="1">
                <a:latin typeface="Arial Narrow" panose="020B0606020202030204" pitchFamily="34" charset="0"/>
              </a:rPr>
              <a:t>odstupiti</a:t>
            </a:r>
            <a:r>
              <a:rPr lang="en-US" sz="2000" dirty="0">
                <a:latin typeface="Arial Narrow" panose="020B0606020202030204" pitchFamily="34" charset="0"/>
              </a:rPr>
              <a:t> od </a:t>
            </a:r>
            <a:r>
              <a:rPr lang="en-US" sz="2000" dirty="0" err="1">
                <a:latin typeface="Arial Narrow" panose="020B0606020202030204" pitchFamily="34" charset="0"/>
              </a:rPr>
              <a:t>temeljnih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latin typeface="Arial Narrow" panose="020B0606020202030204" pitchFamily="34" charset="0"/>
              </a:rPr>
              <a:t>zahtjeva</a:t>
            </a:r>
            <a:r>
              <a:rPr lang="en-US" sz="2000" dirty="0">
                <a:latin typeface="Arial Narrow" panose="020B0606020202030204" pitchFamily="34" charset="0"/>
              </a:rPr>
              <a:t> za </a:t>
            </a:r>
            <a:r>
              <a:rPr lang="en-US" sz="2000" dirty="0" err="1">
                <a:latin typeface="Arial Narrow" panose="020B0606020202030204" pitchFamily="34" charset="0"/>
              </a:rPr>
              <a:t>građevinu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ako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bi se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njima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narušila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bitna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spomenička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svojstva</a:t>
            </a: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.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endParaRPr lang="en-US" sz="2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774859D-581C-4D0A-8AB8-116EE1CCBC15}"/>
              </a:ext>
            </a:extLst>
          </p:cNvPr>
          <p:cNvSpPr txBox="1">
            <a:spLocks/>
          </p:cNvSpPr>
          <p:nvPr/>
        </p:nvSpPr>
        <p:spPr>
          <a:xfrm>
            <a:off x="6155185" y="4297680"/>
            <a:ext cx="5422391" cy="22160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hr-HR" sz="2000" dirty="0">
                <a:latin typeface="Arial Narrow" panose="020B0606020202030204" pitchFamily="34" charset="0"/>
              </a:rPr>
              <a:t>TPGK - Primjena članka 16. </a:t>
            </a:r>
          </a:p>
          <a:p>
            <a:pPr fontAlgn="base"/>
            <a:r>
              <a:rPr lang="hr-HR" sz="2000" dirty="0">
                <a:latin typeface="Arial Narrow" panose="020B0606020202030204" pitchFamily="34" charset="0"/>
              </a:rPr>
              <a:t>Odstupanje od temeljnog zahtjeva - moguće uz primjenu članka 16. - 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samo za </a:t>
            </a:r>
            <a:r>
              <a:rPr lang="hr-H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pojedinačno </a:t>
            </a:r>
            <a:r>
              <a:rPr lang="hr-H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zaštićena kulturna dobra  </a:t>
            </a:r>
            <a:r>
              <a:rPr lang="hr-HR" sz="2000" dirty="0">
                <a:solidFill>
                  <a:schemeClr val="tx1"/>
                </a:solidFill>
                <a:latin typeface="Arial Narrow" panose="020B0606020202030204" pitchFamily="34" charset="0"/>
              </a:rPr>
              <a:t>nacionalne važnosti  </a:t>
            </a:r>
            <a:r>
              <a:rPr lang="hr-HR" sz="2000" dirty="0">
                <a:latin typeface="Arial Narrow" panose="020B0606020202030204" pitchFamily="34" charset="0"/>
              </a:rPr>
              <a:t>- </a:t>
            </a:r>
            <a:r>
              <a:rPr lang="hr-HR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jednoglasno odobrilo stručno povjerenstvo </a:t>
            </a:r>
            <a:r>
              <a:rPr lang="hr-HR" sz="2000" dirty="0">
                <a:latin typeface="Arial Narrow" panose="020B0606020202030204" pitchFamily="34" charset="0"/>
              </a:rPr>
              <a:t>….. koje imenuje ministar </a:t>
            </a:r>
            <a:r>
              <a:rPr lang="hr-HR" sz="2000" dirty="0" err="1">
                <a:latin typeface="Arial Narrow" panose="020B0606020202030204" pitchFamily="34" charset="0"/>
              </a:rPr>
              <a:t>MPUGiDI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2248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1135</TotalTime>
  <Words>3006</Words>
  <Application>Microsoft Office PowerPoint</Application>
  <PresentationFormat>Widescreen</PresentationFormat>
  <Paragraphs>463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Arial Narrow</vt:lpstr>
      <vt:lpstr>Calibri</vt:lpstr>
      <vt:lpstr>Century Gothic</vt:lpstr>
      <vt:lpstr>inherit</vt:lpstr>
      <vt:lpstr>Minion Pro</vt:lpstr>
      <vt:lpstr>MyriadPro-Bold</vt:lpstr>
      <vt:lpstr>Wingdings 3</vt:lpstr>
      <vt:lpstr>Wisp</vt:lpstr>
      <vt:lpstr>IZAZOVI OBNOVE KULTURNE BAŠTINE mr. sc. Mihaela Zamolo,. dipl.ing.građ., Zamolo M d.o.o.,  HCPI - IS</vt:lpstr>
      <vt:lpstr>IZAZOVI OBNOVE KULTURNE  BAŠTINE </vt:lpstr>
      <vt:lpstr>cjelovita obnova zgrada</vt:lpstr>
      <vt:lpstr>izazovi – broj zgrada</vt:lpstr>
      <vt:lpstr>izazovi – broj zgrada – potres Zagreb</vt:lpstr>
      <vt:lpstr>izazovi – broj zgrada - potres Petrinja </vt:lpstr>
      <vt:lpstr>izazov - cjelovita obnova zgrada kulturne baštine ulazi u proces</vt:lpstr>
      <vt:lpstr>izazov - zakonski okvir</vt:lpstr>
      <vt:lpstr>izazov – odredbe zakona</vt:lpstr>
      <vt:lpstr>izazov - konzervatorski zahtjevi  očuvati kulturnu baština</vt:lpstr>
      <vt:lpstr>izazov – unapređenje svojstava i smanjenje rizika </vt:lpstr>
      <vt:lpstr>potresno otpornija zgrada → manji rizik na potres</vt:lpstr>
      <vt:lpstr>potresno otpornija zgrada → manji rizik na potres</vt:lpstr>
      <vt:lpstr>požarno otpornija zgrada → smanjuje rizik na požar</vt:lpstr>
      <vt:lpstr>požarno otpornija zgrada → smanjuje rizik na požar elaborat – pasivni sustavi</vt:lpstr>
      <vt:lpstr>požarno otpornija zgrada → smanjuje rizik na požar elaborat – aktivni sustavi</vt:lpstr>
      <vt:lpstr>zdravije mjesto za život i boravak → smanjuje rizik na zdravlje</vt:lpstr>
      <vt:lpstr>zdravije mjesto za život i boravak  mjere, tehnička rješenja</vt:lpstr>
      <vt:lpstr>sigurnija i pristupačnija zgrada → smanjuje rizik za zdravlje</vt:lpstr>
      <vt:lpstr>zgrada bolje zaštićena od buke → smanjuje rizik za  zdravlje - elaborat</vt:lpstr>
      <vt:lpstr>energetski učinkovitija zgrada → smanjuje rizik na klimatske promjene</vt:lpstr>
      <vt:lpstr>energetski učinkovitija zgrada → smanjuje rizik na energetsko siromaštvo - elaborat - izolacije</vt:lpstr>
      <vt:lpstr>energetski učinkovitija zgrada → smanjuje rizik na energetsko siromaštvo - elaborat - instalacije</vt:lpstr>
      <vt:lpstr>održiva i koristi prirodne izvore →smanjuje rizik od klimatskih promjena </vt:lpstr>
      <vt:lpstr>održiva i koristi prirodne izvore →smanjuje rizik od klimatskih promjena </vt:lpstr>
      <vt:lpstr>obnova zgrada kulturne baštine zajednički elementi za moguće unapređenje </vt:lpstr>
      <vt:lpstr>obnova zgrada kulturne baštine zajednički elementi za moguće unapređenje </vt:lpstr>
      <vt:lpstr>revizija dosadašnjih načela → dodana vrijednost unapređuje znanja i prijenos za nove izazove</vt:lpstr>
      <vt:lpstr>IZAZOVI → PRILIKE zaključak </vt:lpstr>
      <vt:lpstr>hvala na pozornosti mr. sc. Mihaela Zamolo, dipl.ing.građ., Zamolo M d.o.o.,  HCPI - IS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IZAZOVI OBNOVE KULTURNE BAŠTINE mr. sc. Mihaela Zamolo, HCPI - IS</dc:title>
  <dc:creator>Mihaela Zamolo</dc:creator>
  <cp:lastModifiedBy>Mihaela Zamolo</cp:lastModifiedBy>
  <cp:revision>234</cp:revision>
  <cp:lastPrinted>2022-03-24T08:04:58Z</cp:lastPrinted>
  <dcterms:created xsi:type="dcterms:W3CDTF">2022-03-19T17:10:15Z</dcterms:created>
  <dcterms:modified xsi:type="dcterms:W3CDTF">2022-03-24T08:24:23Z</dcterms:modified>
</cp:coreProperties>
</file>